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6" r:id="rId5"/>
  </p:sldMasterIdLst>
  <p:notesMasterIdLst>
    <p:notesMasterId r:id="rId30"/>
  </p:notesMasterIdLst>
  <p:sldIdLst>
    <p:sldId id="264" r:id="rId6"/>
    <p:sldId id="306" r:id="rId7"/>
    <p:sldId id="307" r:id="rId8"/>
    <p:sldId id="355" r:id="rId9"/>
    <p:sldId id="308" r:id="rId10"/>
    <p:sldId id="328" r:id="rId11"/>
    <p:sldId id="346" r:id="rId12"/>
    <p:sldId id="310" r:id="rId13"/>
    <p:sldId id="329" r:id="rId14"/>
    <p:sldId id="330" r:id="rId15"/>
    <p:sldId id="347" r:id="rId16"/>
    <p:sldId id="348" r:id="rId17"/>
    <p:sldId id="349" r:id="rId18"/>
    <p:sldId id="351" r:id="rId19"/>
    <p:sldId id="350" r:id="rId20"/>
    <p:sldId id="352" r:id="rId21"/>
    <p:sldId id="353" r:id="rId22"/>
    <p:sldId id="354" r:id="rId23"/>
    <p:sldId id="340" r:id="rId24"/>
    <p:sldId id="342" r:id="rId25"/>
    <p:sldId id="326" r:id="rId26"/>
    <p:sldId id="344" r:id="rId27"/>
    <p:sldId id="345" r:id="rId28"/>
    <p:sldId id="292"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67A"/>
    <a:srgbClr val="A02378"/>
    <a:srgbClr val="726963"/>
    <a:srgbClr val="FFFFFF"/>
    <a:srgbClr val="4B285F"/>
    <a:srgbClr val="706259"/>
    <a:srgbClr val="254085"/>
    <a:srgbClr val="4A403A"/>
    <a:srgbClr val="0D193F"/>
    <a:srgbClr val="1167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E4B08-CCEA-634C-9CF0-41EA33CB4206}" type="datetimeFigureOut">
              <a:rPr lang="en-US" smtClean="0"/>
              <a:t>5/18/2018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542C-7F4B-0D49-9C9A-70CFFFA1A75F}" type="slidenum">
              <a:rPr lang="en-US" smtClean="0"/>
              <a:t>‹#›</a:t>
            </a:fld>
            <a:endParaRPr lang="en-US"/>
          </a:p>
        </p:txBody>
      </p:sp>
    </p:spTree>
    <p:extLst>
      <p:ext uri="{BB962C8B-B14F-4D97-AF65-F5344CB8AC3E}">
        <p14:creationId xmlns:p14="http://schemas.microsoft.com/office/powerpoint/2010/main" val="10906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071" t="17119" b="12667"/>
          <a:stretch/>
        </p:blipFill>
        <p:spPr>
          <a:xfrm>
            <a:off x="0" y="-1"/>
            <a:ext cx="9144000" cy="3611455"/>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AB60-AAC5-4687-9DA1-20C638B7E28C}"/>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DF8C660-DDDE-41C3-9096-97166F22402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2846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33"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sp>
        <p:nvSpPr>
          <p:cNvPr id="25"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26"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94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57175" indent="-257175">
              <a:buFont typeface="Wingdings" charset="2"/>
              <a:buChar char="§"/>
              <a:defRPr>
                <a:solidFill>
                  <a:schemeClr val="tx2"/>
                </a:solidFill>
              </a:defRPr>
            </a:lvl1pPr>
            <a:lvl2pPr marL="557213" indent="-214313">
              <a:buFont typeface="Wingdings" charset="2"/>
              <a:buChar char="§"/>
              <a:defRPr>
                <a:solidFill>
                  <a:srgbClr val="474947"/>
                </a:solidFill>
              </a:defRPr>
            </a:lvl2pPr>
            <a:lvl3pPr marL="857250" indent="-171450">
              <a:buFont typeface="Wingdings" charset="2"/>
              <a:buChar char="§"/>
              <a:defRPr>
                <a:solidFill>
                  <a:srgbClr val="474947"/>
                </a:solidFill>
              </a:defRPr>
            </a:lvl3pPr>
            <a:lvl4pPr marL="1200150" indent="-171450">
              <a:buFont typeface="Wingdings" charset="2"/>
              <a:buChar char="§"/>
              <a:defRPr>
                <a:solidFill>
                  <a:srgbClr val="474947"/>
                </a:solidFill>
              </a:defRPr>
            </a:lvl4pPr>
            <a:lvl5pPr marL="1543050" indent="-17145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5"/>
          <p:cNvSpPr>
            <a:spLocks noGrp="1"/>
          </p:cNvSpPr>
          <p:nvPr>
            <p:ph type="sldNum" sz="quarter" idx="4"/>
          </p:nvPr>
        </p:nvSpPr>
        <p:spPr>
          <a:xfrm>
            <a:off x="228193" y="4715178"/>
            <a:ext cx="527746" cy="273844"/>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a:t>
            </a:r>
            <a:endParaRPr lang="en-US" dirty="0"/>
          </a:p>
        </p:txBody>
      </p:sp>
      <p:cxnSp>
        <p:nvCxnSpPr>
          <p:cNvPr id="17" name="Straight Connector 16"/>
          <p:cNvCxnSpPr/>
          <p:nvPr userDrawn="1"/>
        </p:nvCxnSpPr>
        <p:spPr>
          <a:xfrm>
            <a:off x="536576" y="974754"/>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568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
        <p:nvSpPr>
          <p:cNvPr id="9" name="TextBox 8"/>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19" name="Title Placeholder 1"/>
          <p:cNvSpPr>
            <a:spLocks noGrp="1"/>
          </p:cNvSpPr>
          <p:nvPr>
            <p:ph type="title"/>
          </p:nvPr>
        </p:nvSpPr>
        <p:spPr>
          <a:xfrm>
            <a:off x="190397" y="185135"/>
            <a:ext cx="8714943" cy="682400"/>
          </a:xfrm>
          <a:prstGeom prst="rect">
            <a:avLst/>
          </a:prstGeom>
        </p:spPr>
        <p:txBody>
          <a:bodyPr vert="horz" lIns="91440" tIns="45720" rIns="91440" bIns="45720" rtlCol="0" anchor="ctr">
            <a:noAutofit/>
          </a:bodyPr>
          <a:lstStyle/>
          <a:p>
            <a:r>
              <a:rPr lang="en-US"/>
              <a:t>Click to edit Master title style</a:t>
            </a:r>
          </a:p>
        </p:txBody>
      </p:sp>
      <p:sp>
        <p:nvSpPr>
          <p:cNvPr id="20" name="Text Placeholder 2"/>
          <p:cNvSpPr>
            <a:spLocks noGrp="1"/>
          </p:cNvSpPr>
          <p:nvPr>
            <p:ph type="body" idx="1"/>
          </p:nvPr>
        </p:nvSpPr>
        <p:spPr>
          <a:xfrm>
            <a:off x="178228" y="951461"/>
            <a:ext cx="8714944" cy="17204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0" y="4402914"/>
            <a:ext cx="2208810" cy="740586"/>
          </a:xfrm>
          <a:prstGeom prst="rect">
            <a:avLst/>
          </a:pr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3222" y="4495451"/>
            <a:ext cx="1783265" cy="532136"/>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83" r:id="rId3"/>
    <p:sldLayoutId id="2147483686" r:id="rId4"/>
    <p:sldLayoutId id="2147483682" r:id="rId5"/>
    <p:sldLayoutId id="2147483685" r:id="rId6"/>
    <p:sldLayoutId id="2147483680" r:id="rId7"/>
    <p:sldLayoutId id="2147483677" r:id="rId8"/>
    <p:sldLayoutId id="2147483689" r:id="rId9"/>
  </p:sldLayoutIdLst>
  <p:txStyles>
    <p:titleStyle>
      <a:lvl1pPr algn="l" defTabSz="6858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2" name="Title Placeholder 1"/>
          <p:cNvSpPr>
            <a:spLocks noGrp="1"/>
          </p:cNvSpPr>
          <p:nvPr>
            <p:ph type="title"/>
          </p:nvPr>
        </p:nvSpPr>
        <p:spPr>
          <a:xfrm>
            <a:off x="178228" y="785813"/>
            <a:ext cx="7886700" cy="805481"/>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280670" y="1698211"/>
            <a:ext cx="7886700" cy="1187493"/>
          </a:xfrm>
          <a:prstGeom prst="rect">
            <a:avLst/>
          </a:prstGeom>
        </p:spPr>
        <p:txBody>
          <a:bodyPr vert="horz" lIns="91440" tIns="45720" rIns="91440" bIns="45720" rtlCol="0">
            <a:noAutofit/>
          </a:bodyPr>
          <a:lstStyle/>
          <a:p>
            <a:pPr lvl="0"/>
            <a:r>
              <a:rPr lang="en-US"/>
              <a:t>Click to edit Master text styles</a:t>
            </a:r>
          </a:p>
          <a:p>
            <a:pPr lvl="1"/>
            <a:r>
              <a:rPr lang="en-US"/>
              <a:t>Second </a:t>
            </a:r>
            <a:r>
              <a:rPr lang="en-US" err="1"/>
              <a:t>levela</a:t>
            </a:r>
            <a:endParaRPr lang="en-US"/>
          </a:p>
        </p:txBody>
      </p:sp>
      <p:sp>
        <p:nvSpPr>
          <p:cNvPr id="12" name="TextBox 11"/>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Tree>
    <p:extLst>
      <p:ext uri="{BB962C8B-B14F-4D97-AF65-F5344CB8AC3E}">
        <p14:creationId xmlns:p14="http://schemas.microsoft.com/office/powerpoint/2010/main" val="1928444461"/>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000" kern="1200">
          <a:solidFill>
            <a:srgbClr val="726963"/>
          </a:solidFill>
          <a:latin typeface="Verdana" charset="0"/>
          <a:ea typeface="Verdana" charset="0"/>
          <a:cs typeface="Verdana" charset="0"/>
        </a:defRPr>
      </a:lvl1pPr>
      <a:lvl2pPr marL="685800" indent="-228600" algn="l" defTabSz="914400" rtl="0" eaLnBrk="1" latinLnBrk="0" hangingPunct="1">
        <a:lnSpc>
          <a:spcPct val="90000"/>
        </a:lnSpc>
        <a:spcBef>
          <a:spcPts val="500"/>
        </a:spcBef>
        <a:buFont typeface="Arial"/>
        <a:buChar char="•"/>
        <a:defRPr sz="1800" kern="1200">
          <a:solidFill>
            <a:srgbClr val="726963"/>
          </a:solidFill>
          <a:latin typeface="Verdana" charset="0"/>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3pPr>
      <a:lvl4pPr marL="16002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4pPr>
      <a:lvl5pPr marL="20574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hyperlink" Target="mailto:john.miner@bluemetal.com"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www.mssqltips.com/" TargetMode="External"/><Relationship Id="rId4" Type="http://schemas.openxmlformats.org/officeDocument/2006/relationships/hyperlink" Target="http://www.craftydb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mssqltips.com/sqlservertip/5291/audit-and-prevent-unwanted-sql-server-table-changes/" TargetMode="External"/><Relationship Id="rId2" Type="http://schemas.openxmlformats.org/officeDocument/2006/relationships/hyperlink" Target="https://www.mssqltips.com/sqlservertip/5180/azure-sql-database-auditing-using-blob-storage/" TargetMode="External"/><Relationship Id="rId1" Type="http://schemas.openxmlformats.org/officeDocument/2006/relationships/slideLayout" Target="../slideLayouts/slideLayout9.xml"/><Relationship Id="rId5" Type="http://schemas.openxmlformats.org/officeDocument/2006/relationships/hyperlink" Target="https://docs.microsoft.com/en-us/azure/storage/blobs/storage-blob-storage-tiers" TargetMode="External"/><Relationship Id="rId4" Type="http://schemas.openxmlformats.org/officeDocument/2006/relationships/hyperlink" Target="https://docs.microsoft.com/en-us/sql/t-sql/statements/create-trigger-transact-sql?view=sql-server-2017"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sql/relational-databases/security/auditing/sql-server-audit-action-groups-and-actions?view=sql-server-2017" TargetMode="External"/><Relationship Id="rId2" Type="http://schemas.openxmlformats.org/officeDocument/2006/relationships/hyperlink" Target="https://docs.microsoft.com/en-us/sql/relational-databases/security/auditing/sql-server-audit-database-engine?view=sql-server-2017" TargetMode="External"/><Relationship Id="rId1" Type="http://schemas.openxmlformats.org/officeDocument/2006/relationships/slideLayout" Target="../slideLayouts/slideLayout9.xml"/><Relationship Id="rId4" Type="http://schemas.openxmlformats.org/officeDocument/2006/relationships/hyperlink" Target="https://docs.microsoft.com/en-us/powershell/module/azurerm.sql/set-azurermsqldatabaseauditingpolicy?view=azurermps-6.0.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9114" y="509209"/>
            <a:ext cx="5540829" cy="1352248"/>
          </a:xfrm>
        </p:spPr>
        <p:txBody>
          <a:bodyPr/>
          <a:lstStyle/>
          <a:p>
            <a:r>
              <a:rPr lang="en-US" sz="3600" dirty="0" smtClean="0">
                <a:solidFill>
                  <a:schemeClr val="bg1"/>
                </a:solidFill>
              </a:rPr>
              <a:t>Standard and Customer Auditing </a:t>
            </a:r>
            <a:br>
              <a:rPr lang="en-US" sz="3600" dirty="0" smtClean="0">
                <a:solidFill>
                  <a:schemeClr val="bg1"/>
                </a:solidFill>
              </a:rPr>
            </a:br>
            <a:r>
              <a:rPr lang="en-US" sz="3600" dirty="0" smtClean="0">
                <a:solidFill>
                  <a:schemeClr val="bg1"/>
                </a:solidFill>
              </a:rPr>
              <a:t> </a:t>
            </a:r>
            <a:r>
              <a:rPr lang="en-US" sz="2400" dirty="0" smtClean="0">
                <a:solidFill>
                  <a:schemeClr val="bg1"/>
                </a:solidFill>
              </a:rPr>
              <a:t>Azure SQL Database</a:t>
            </a:r>
            <a:endParaRPr lang="en-US" sz="2400" dirty="0">
              <a:solidFill>
                <a:schemeClr val="bg1"/>
              </a:solidFill>
            </a:endParaRPr>
          </a:p>
        </p:txBody>
      </p:sp>
      <p:sp>
        <p:nvSpPr>
          <p:cNvPr id="3" name="Subtitle 2"/>
          <p:cNvSpPr>
            <a:spLocks noGrp="1"/>
          </p:cNvSpPr>
          <p:nvPr>
            <p:ph type="subTitle" idx="1"/>
          </p:nvPr>
        </p:nvSpPr>
        <p:spPr>
          <a:xfrm>
            <a:off x="1873677" y="4035048"/>
            <a:ext cx="2286000" cy="1108452"/>
          </a:xfrm>
        </p:spPr>
        <p:txBody>
          <a:bodyPr/>
          <a:lstStyle/>
          <a:p>
            <a:r>
              <a:rPr lang="en-US" sz="1400" dirty="0" smtClean="0">
                <a:latin typeface="+mn-lt"/>
              </a:rPr>
              <a:t>John Miner</a:t>
            </a:r>
            <a:br>
              <a:rPr lang="en-US" sz="1400" dirty="0" smtClean="0">
                <a:latin typeface="+mn-lt"/>
              </a:rPr>
            </a:br>
            <a:r>
              <a:rPr lang="en-US" sz="1400" dirty="0" smtClean="0">
                <a:latin typeface="+mn-lt"/>
              </a:rPr>
              <a:t>Data Architect</a:t>
            </a:r>
          </a:p>
          <a:p>
            <a:r>
              <a:rPr lang="en-US" sz="1400" dirty="0" smtClean="0">
                <a:latin typeface="+mn-lt"/>
                <a:hlinkClick r:id="rId2"/>
              </a:rPr>
              <a:t>john.miner@bluemetal.com</a:t>
            </a:r>
            <a:endParaRPr lang="en-US" sz="1400" dirty="0" smtClean="0">
              <a:latin typeface="+mn-lt"/>
            </a:endParaRPr>
          </a:p>
          <a:p>
            <a:endParaRPr lang="en-US"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615" y="4068444"/>
            <a:ext cx="1496076" cy="673234"/>
          </a:xfrm>
          <a:prstGeom prst="rect">
            <a:avLst/>
          </a:prstGeom>
        </p:spPr>
      </p:pic>
      <p:sp>
        <p:nvSpPr>
          <p:cNvPr id="5" name="Rectangle 4"/>
          <p:cNvSpPr/>
          <p:nvPr/>
        </p:nvSpPr>
        <p:spPr>
          <a:xfrm>
            <a:off x="6607629" y="3994370"/>
            <a:ext cx="2536371" cy="715581"/>
          </a:xfrm>
          <a:prstGeom prst="rect">
            <a:avLst/>
          </a:prstGeom>
        </p:spPr>
        <p:txBody>
          <a:bodyPr wrap="square">
            <a:spAutoFit/>
          </a:bodyPr>
          <a:lstStyle/>
          <a:p>
            <a:pPr>
              <a:defRPr/>
            </a:pPr>
            <a:r>
              <a:rPr lang="en-US" dirty="0">
                <a:solidFill>
                  <a:srgbClr val="002060"/>
                </a:solidFill>
                <a:latin typeface="Calibri" pitchFamily="34" charset="0"/>
                <a:cs typeface="Calibri" pitchFamily="34" charset="0"/>
              </a:rPr>
              <a:t>Blog: 	</a:t>
            </a:r>
            <a:r>
              <a:rPr lang="en-US" dirty="0">
                <a:solidFill>
                  <a:srgbClr val="002060"/>
                </a:solidFill>
                <a:latin typeface="Calibri" pitchFamily="34" charset="0"/>
                <a:cs typeface="Calibri" pitchFamily="34" charset="0"/>
                <a:hlinkClick r:id="rId4"/>
              </a:rPr>
              <a:t>www.craftydba.com</a:t>
            </a:r>
            <a:r>
              <a:rPr lang="en-US" dirty="0">
                <a:solidFill>
                  <a:srgbClr val="002060"/>
                </a:solidFill>
                <a:latin typeface="Calibri" pitchFamily="34" charset="0"/>
                <a:cs typeface="Calibri" pitchFamily="34" charset="0"/>
              </a:rPr>
              <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5"/>
              </a:rPr>
              <a:t>www.mssqltips.com</a:t>
            </a:r>
            <a:endParaRPr lang="en-US" dirty="0"/>
          </a:p>
          <a:p>
            <a:pPr>
              <a:defRPr/>
            </a:pPr>
            <a:r>
              <a:rPr lang="en-US" dirty="0">
                <a:solidFill>
                  <a:srgbClr val="002060"/>
                </a:solidFill>
                <a:latin typeface="Calibri" pitchFamily="34" charset="0"/>
                <a:cs typeface="Calibri" pitchFamily="34" charset="0"/>
              </a:rPr>
              <a:t>Tweet: </a:t>
            </a:r>
            <a:r>
              <a:rPr lang="en-US" dirty="0" smtClean="0">
                <a:solidFill>
                  <a:srgbClr val="002060"/>
                </a:solidFill>
                <a:latin typeface="Calibri" pitchFamily="34" charset="0"/>
                <a:cs typeface="Calibri" pitchFamily="34" charset="0"/>
              </a:rPr>
              <a:t>	JohnMiner3</a:t>
            </a:r>
            <a:endParaRPr lang="en-US" dirty="0">
              <a:solidFill>
                <a:srgbClr val="002060"/>
              </a:solidFill>
              <a:latin typeface="Calibri" pitchFamily="34" charset="0"/>
              <a:cs typeface="Calibri"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4" y="3625853"/>
            <a:ext cx="1268426" cy="12684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68" y="4589176"/>
            <a:ext cx="953137" cy="305004"/>
          </a:xfrm>
          <a:prstGeom prst="rect">
            <a:avLst/>
          </a:prstGeom>
        </p:spPr>
      </p:pic>
    </p:spTree>
    <p:extLst>
      <p:ext uri="{BB962C8B-B14F-4D97-AF65-F5344CB8AC3E}">
        <p14:creationId xmlns:p14="http://schemas.microsoft.com/office/powerpoint/2010/main" val="60414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Typical Auditing Concerns</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sz="1600" dirty="0">
                <a:solidFill>
                  <a:schemeClr val="accent2"/>
                </a:solidFill>
                <a:latin typeface="+mj-lt"/>
              </a:rPr>
              <a:t>There are </a:t>
            </a:r>
            <a:r>
              <a:rPr lang="en-US" sz="1600" dirty="0" smtClean="0">
                <a:solidFill>
                  <a:schemeClr val="accent2"/>
                </a:solidFill>
                <a:latin typeface="+mj-lt"/>
              </a:rPr>
              <a:t>two key pieces of information that we want to capture. </a:t>
            </a:r>
          </a:p>
          <a:p>
            <a:pPr marL="342900" lvl="1" indent="0">
              <a:buNone/>
            </a:pPr>
            <a:r>
              <a:rPr lang="en-US" sz="1600" dirty="0" smtClean="0">
                <a:solidFill>
                  <a:schemeClr val="accent2"/>
                </a:solidFill>
                <a:latin typeface="+mj-lt"/>
              </a:rPr>
              <a:t> </a:t>
            </a:r>
            <a:endParaRPr lang="en-US" sz="1600" dirty="0">
              <a:solidFill>
                <a:schemeClr val="accent2"/>
              </a:solidFill>
              <a:latin typeface="+mj-lt"/>
            </a:endParaRPr>
          </a:p>
          <a:p>
            <a:pPr marL="1100137" lvl="2" indent="-457200">
              <a:buFont typeface="+mj-lt"/>
              <a:buAutoNum type="arabicPeriod"/>
            </a:pPr>
            <a:r>
              <a:rPr lang="en-US" sz="1600" dirty="0" smtClean="0">
                <a:solidFill>
                  <a:schemeClr val="accent2"/>
                </a:solidFill>
                <a:latin typeface="+mj-lt"/>
              </a:rPr>
              <a:t>Identifying characteristics about who executed the action.</a:t>
            </a:r>
          </a:p>
          <a:p>
            <a:pPr marL="1100137" lvl="2" indent="-457200">
              <a:buFont typeface="+mj-lt"/>
              <a:buAutoNum type="arabicPeriod"/>
            </a:pPr>
            <a:r>
              <a:rPr lang="en-US" sz="1600" dirty="0" smtClean="0">
                <a:solidFill>
                  <a:schemeClr val="accent2"/>
                </a:solidFill>
                <a:latin typeface="+mj-lt"/>
              </a:rPr>
              <a:t>Details around the action so that we can reverse it if needed.</a:t>
            </a:r>
          </a:p>
          <a:p>
            <a:pPr marL="342900" lvl="1" indent="0">
              <a:buNone/>
            </a:pPr>
            <a:endParaRPr lang="en-US" sz="800" dirty="0" smtClean="0">
              <a:solidFill>
                <a:schemeClr val="accent2"/>
              </a:solidFill>
              <a:latin typeface="+mj-lt"/>
            </a:endParaRPr>
          </a:p>
          <a:p>
            <a:pPr marL="342900" lvl="1" indent="0">
              <a:buNone/>
            </a:pPr>
            <a:r>
              <a:rPr lang="en-US" sz="1600" dirty="0" smtClean="0">
                <a:solidFill>
                  <a:schemeClr val="accent2"/>
                </a:solidFill>
                <a:latin typeface="+mj-lt"/>
              </a:rPr>
              <a:t>For data manipulation language statements (DML), we want to test </a:t>
            </a:r>
            <a:r>
              <a:rPr lang="en-US" sz="1600" dirty="0" smtClean="0">
                <a:solidFill>
                  <a:srgbClr val="C0167A"/>
                </a:solidFill>
                <a:latin typeface="+mj-lt"/>
              </a:rPr>
              <a:t>select</a:t>
            </a:r>
            <a:r>
              <a:rPr lang="en-US" sz="1600" dirty="0" smtClean="0">
                <a:solidFill>
                  <a:schemeClr val="accent2"/>
                </a:solidFill>
                <a:latin typeface="+mj-lt"/>
              </a:rPr>
              <a:t>, </a:t>
            </a:r>
            <a:r>
              <a:rPr lang="en-US" sz="1600" dirty="0" smtClean="0">
                <a:solidFill>
                  <a:srgbClr val="C0167A"/>
                </a:solidFill>
                <a:latin typeface="+mj-lt"/>
              </a:rPr>
              <a:t>insert</a:t>
            </a:r>
            <a:r>
              <a:rPr lang="en-US" sz="1600" dirty="0" smtClean="0">
                <a:solidFill>
                  <a:schemeClr val="accent2"/>
                </a:solidFill>
                <a:latin typeface="+mj-lt"/>
              </a:rPr>
              <a:t>, </a:t>
            </a:r>
            <a:r>
              <a:rPr lang="en-US" sz="1600" dirty="0" smtClean="0">
                <a:solidFill>
                  <a:srgbClr val="C0167A"/>
                </a:solidFill>
                <a:latin typeface="+mj-lt"/>
              </a:rPr>
              <a:t>update</a:t>
            </a:r>
            <a:r>
              <a:rPr lang="en-US" sz="1600" dirty="0" smtClean="0">
                <a:solidFill>
                  <a:schemeClr val="accent2"/>
                </a:solidFill>
                <a:latin typeface="+mj-lt"/>
              </a:rPr>
              <a:t> and </a:t>
            </a:r>
            <a:r>
              <a:rPr lang="en-US" sz="1600" dirty="0" smtClean="0">
                <a:solidFill>
                  <a:srgbClr val="C0167A"/>
                </a:solidFill>
                <a:latin typeface="+mj-lt"/>
              </a:rPr>
              <a:t>delete</a:t>
            </a:r>
            <a:r>
              <a:rPr lang="en-US" sz="1600" dirty="0" smtClean="0">
                <a:solidFill>
                  <a:schemeClr val="accent2"/>
                </a:solidFill>
                <a:latin typeface="+mj-lt"/>
              </a:rPr>
              <a:t> table data.</a:t>
            </a:r>
          </a:p>
          <a:p>
            <a:pPr marL="342900" lvl="1" indent="0">
              <a:buNone/>
            </a:pPr>
            <a:endParaRPr lang="en-US" sz="800" dirty="0">
              <a:solidFill>
                <a:schemeClr val="accent2"/>
              </a:solidFill>
              <a:latin typeface="+mj-lt"/>
            </a:endParaRPr>
          </a:p>
          <a:p>
            <a:pPr marL="342900" lvl="1" indent="0">
              <a:buNone/>
            </a:pPr>
            <a:r>
              <a:rPr lang="en-US" sz="1600" dirty="0" smtClean="0">
                <a:solidFill>
                  <a:schemeClr val="accent2"/>
                </a:solidFill>
                <a:latin typeface="+mj-lt"/>
              </a:rPr>
              <a:t>For data definition language statements (DDL), we want to test </a:t>
            </a:r>
            <a:r>
              <a:rPr lang="en-US" sz="1600" dirty="0" smtClean="0">
                <a:solidFill>
                  <a:srgbClr val="C0167A"/>
                </a:solidFill>
                <a:latin typeface="+mj-lt"/>
              </a:rPr>
              <a:t>create</a:t>
            </a:r>
            <a:r>
              <a:rPr lang="en-US" sz="1600" dirty="0" smtClean="0">
                <a:solidFill>
                  <a:schemeClr val="accent2"/>
                </a:solidFill>
                <a:latin typeface="+mj-lt"/>
              </a:rPr>
              <a:t>, </a:t>
            </a:r>
            <a:r>
              <a:rPr lang="en-US" sz="1600" dirty="0" smtClean="0">
                <a:solidFill>
                  <a:srgbClr val="C0167A"/>
                </a:solidFill>
                <a:latin typeface="+mj-lt"/>
              </a:rPr>
              <a:t>alter</a:t>
            </a:r>
            <a:r>
              <a:rPr lang="en-US" sz="1600" dirty="0" smtClean="0">
                <a:solidFill>
                  <a:schemeClr val="accent2"/>
                </a:solidFill>
                <a:latin typeface="+mj-lt"/>
              </a:rPr>
              <a:t> and </a:t>
            </a:r>
            <a:r>
              <a:rPr lang="en-US" sz="1600" dirty="0" smtClean="0">
                <a:solidFill>
                  <a:srgbClr val="C0167A"/>
                </a:solidFill>
                <a:latin typeface="+mj-lt"/>
              </a:rPr>
              <a:t>drop</a:t>
            </a:r>
            <a:r>
              <a:rPr lang="en-US" sz="1600" dirty="0" smtClean="0">
                <a:solidFill>
                  <a:schemeClr val="accent2"/>
                </a:solidFill>
                <a:latin typeface="+mj-lt"/>
              </a:rPr>
              <a:t> schema objects.</a:t>
            </a:r>
          </a:p>
          <a:p>
            <a:pPr marL="342900" lvl="1" indent="0">
              <a:buNone/>
            </a:pPr>
            <a:endParaRPr lang="en-US" sz="800" dirty="0">
              <a:solidFill>
                <a:schemeClr val="accent2"/>
              </a:solidFill>
              <a:latin typeface="+mj-lt"/>
            </a:endParaRPr>
          </a:p>
          <a:p>
            <a:pPr marL="342900" lvl="1" indent="0">
              <a:buNone/>
            </a:pPr>
            <a:r>
              <a:rPr lang="en-US" sz="1600" dirty="0" smtClean="0">
                <a:solidFill>
                  <a:schemeClr val="accent2"/>
                </a:solidFill>
                <a:latin typeface="+mj-lt"/>
              </a:rPr>
              <a:t>Last but not least, for data control language statements (DCL) we want to test </a:t>
            </a:r>
            <a:r>
              <a:rPr lang="en-US" sz="1600" dirty="0" smtClean="0">
                <a:solidFill>
                  <a:srgbClr val="C0167A"/>
                </a:solidFill>
                <a:latin typeface="+mj-lt"/>
              </a:rPr>
              <a:t>grant</a:t>
            </a:r>
            <a:r>
              <a:rPr lang="en-US" sz="1600" dirty="0" smtClean="0">
                <a:solidFill>
                  <a:schemeClr val="accent2"/>
                </a:solidFill>
                <a:latin typeface="+mj-lt"/>
              </a:rPr>
              <a:t>, </a:t>
            </a:r>
            <a:r>
              <a:rPr lang="en-US" sz="1600" dirty="0" smtClean="0">
                <a:solidFill>
                  <a:srgbClr val="C0167A"/>
                </a:solidFill>
                <a:latin typeface="+mj-lt"/>
              </a:rPr>
              <a:t>deny</a:t>
            </a:r>
            <a:r>
              <a:rPr lang="en-US" sz="1600" dirty="0" smtClean="0">
                <a:solidFill>
                  <a:schemeClr val="accent2"/>
                </a:solidFill>
                <a:latin typeface="+mj-lt"/>
              </a:rPr>
              <a:t> and </a:t>
            </a:r>
            <a:r>
              <a:rPr lang="en-US" sz="1600" dirty="0" smtClean="0">
                <a:solidFill>
                  <a:srgbClr val="C0167A"/>
                </a:solidFill>
                <a:latin typeface="+mj-lt"/>
              </a:rPr>
              <a:t>revoke</a:t>
            </a:r>
            <a:r>
              <a:rPr lang="en-US" sz="1600" dirty="0" smtClean="0">
                <a:solidFill>
                  <a:schemeClr val="accent2"/>
                </a:solidFill>
                <a:latin typeface="+mj-lt"/>
              </a:rPr>
              <a:t>.</a:t>
            </a:r>
          </a:p>
          <a:p>
            <a:pPr lvl="1"/>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Tree>
    <p:extLst>
      <p:ext uri="{BB962C8B-B14F-4D97-AF65-F5344CB8AC3E}">
        <p14:creationId xmlns:p14="http://schemas.microsoft.com/office/powerpoint/2010/main" val="2930840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Batch Completed (SA) - Test</a:t>
            </a:r>
            <a:endParaRPr lang="en-US" dirty="0">
              <a:solidFill>
                <a:srgbClr val="0070C0"/>
              </a:solidFill>
            </a:endParaRPr>
          </a:p>
        </p:txBody>
      </p:sp>
      <p:sp>
        <p:nvSpPr>
          <p:cNvPr id="19" name="Content Placeholder 18"/>
          <p:cNvSpPr>
            <a:spLocks noGrp="1"/>
          </p:cNvSpPr>
          <p:nvPr>
            <p:ph idx="1"/>
          </p:nvPr>
        </p:nvSpPr>
        <p:spPr>
          <a:xfrm>
            <a:off x="178228" y="930680"/>
            <a:ext cx="2752008" cy="2858538"/>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endParaRPr lang="en-US" sz="1600" dirty="0" smtClean="0">
              <a:solidFill>
                <a:schemeClr val="accent2"/>
              </a:solidFill>
              <a:latin typeface="+mj-lt"/>
            </a:endParaRPr>
          </a:p>
          <a:p>
            <a:pPr marL="342900" lvl="1" indent="0">
              <a:buNone/>
            </a:pPr>
            <a:r>
              <a:rPr lang="en-US" sz="1600" dirty="0" smtClean="0">
                <a:solidFill>
                  <a:schemeClr val="accent2"/>
                </a:solidFill>
                <a:latin typeface="+mj-lt"/>
              </a:rPr>
              <a:t> </a:t>
            </a: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Content Placeholder 18"/>
          <p:cNvSpPr txBox="1">
            <a:spLocks/>
          </p:cNvSpPr>
          <p:nvPr/>
        </p:nvSpPr>
        <p:spPr>
          <a:xfrm>
            <a:off x="330627" y="1083080"/>
            <a:ext cx="3985064"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chemeClr val="accent6"/>
                </a:solidFill>
                <a:latin typeface="+mj-lt"/>
              </a:rPr>
              <a:t>PROS:</a:t>
            </a:r>
          </a:p>
          <a:p>
            <a:pPr marL="42862" indent="0">
              <a:buFont typeface="Wingdings" charset="2"/>
              <a:buNone/>
            </a:pPr>
            <a:r>
              <a:rPr lang="en-US" sz="2000" dirty="0" smtClean="0">
                <a:solidFill>
                  <a:schemeClr val="accent6"/>
                </a:solidFill>
                <a:latin typeface="+mj-lt"/>
                <a:ea typeface="+mn-ea"/>
                <a:cs typeface="+mn-cs"/>
              </a:rPr>
              <a:t>Easy to setup using PowerShell.</a:t>
            </a:r>
          </a:p>
          <a:p>
            <a:pPr marL="42862" indent="0">
              <a:buFont typeface="Wingdings" charset="2"/>
              <a:buNone/>
            </a:pPr>
            <a:r>
              <a:rPr lang="en-US" sz="2000" dirty="0" smtClean="0">
                <a:solidFill>
                  <a:schemeClr val="accent6"/>
                </a:solidFill>
                <a:latin typeface="+mj-lt"/>
                <a:ea typeface="+mn-ea"/>
                <a:cs typeface="+mn-cs"/>
              </a:rPr>
              <a:t>Captures detailed user information.</a:t>
            </a:r>
          </a:p>
          <a:p>
            <a:pPr marL="42862" indent="0">
              <a:buFont typeface="Wingdings" charset="2"/>
              <a:buNone/>
            </a:pPr>
            <a:r>
              <a:rPr lang="en-US" sz="2000" dirty="0" smtClean="0">
                <a:solidFill>
                  <a:schemeClr val="accent6"/>
                </a:solidFill>
                <a:latin typeface="+mj-lt"/>
                <a:ea typeface="+mn-ea"/>
                <a:cs typeface="+mn-cs"/>
              </a:rPr>
              <a:t>Captures TSQL statement.</a:t>
            </a:r>
            <a:endParaRPr lang="en-US" sz="2000" dirty="0" smtClean="0">
              <a:latin typeface="Arial"/>
              <a:ea typeface="+mn-ea"/>
              <a:cs typeface="+mn-cs"/>
            </a:endParaRPr>
          </a:p>
          <a:p>
            <a:pPr lvl="1"/>
            <a:endParaRPr lang="en-US" sz="2000" dirty="0" smtClean="0"/>
          </a:p>
        </p:txBody>
      </p:sp>
      <p:sp>
        <p:nvSpPr>
          <p:cNvPr id="6" name="Content Placeholder 18"/>
          <p:cNvSpPr txBox="1">
            <a:spLocks/>
          </p:cNvSpPr>
          <p:nvPr/>
        </p:nvSpPr>
        <p:spPr>
          <a:xfrm>
            <a:off x="4547868" y="1083080"/>
            <a:ext cx="4104296"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rgbClr val="C00000"/>
                </a:solidFill>
                <a:latin typeface="+mj-lt"/>
              </a:rPr>
              <a:t>CONS:</a:t>
            </a:r>
          </a:p>
          <a:p>
            <a:pPr marL="42862" indent="0">
              <a:buFont typeface="Wingdings" charset="2"/>
              <a:buNone/>
            </a:pPr>
            <a:r>
              <a:rPr lang="en-US" sz="2000" dirty="0" smtClean="0">
                <a:solidFill>
                  <a:srgbClr val="C00000"/>
                </a:solidFill>
                <a:latin typeface="+mj-lt"/>
                <a:ea typeface="+mn-ea"/>
                <a:cs typeface="+mn-cs"/>
              </a:rPr>
              <a:t>Does not capture record information. </a:t>
            </a:r>
          </a:p>
          <a:p>
            <a:pPr marL="42862" indent="0">
              <a:buFont typeface="Wingdings" charset="2"/>
              <a:buNone/>
            </a:pPr>
            <a:r>
              <a:rPr lang="en-US" sz="2000" dirty="0" smtClean="0">
                <a:solidFill>
                  <a:srgbClr val="C00000"/>
                </a:solidFill>
                <a:latin typeface="+mj-lt"/>
                <a:ea typeface="+mn-ea"/>
                <a:cs typeface="+mn-cs"/>
              </a:rPr>
              <a:t>Can not reverse action.</a:t>
            </a:r>
            <a:endParaRPr lang="en-US" sz="2000" dirty="0" smtClean="0">
              <a:solidFill>
                <a:srgbClr val="C00000"/>
              </a:solidFill>
              <a:latin typeface="Arial"/>
              <a:ea typeface="+mn-ea"/>
              <a:cs typeface="+mn-cs"/>
            </a:endParaRPr>
          </a:p>
          <a:p>
            <a:pPr lvl="1"/>
            <a:endParaRPr lang="en-US" sz="2000" dirty="0" smtClean="0">
              <a:solidFill>
                <a:srgbClr val="C00000"/>
              </a:solidFill>
            </a:endParaRPr>
          </a:p>
        </p:txBody>
      </p:sp>
      <p:sp>
        <p:nvSpPr>
          <p:cNvPr id="7" name="Rectangle 6"/>
          <p:cNvSpPr/>
          <p:nvPr/>
        </p:nvSpPr>
        <p:spPr>
          <a:xfrm>
            <a:off x="2362199" y="4629196"/>
            <a:ext cx="3629891" cy="276999"/>
          </a:xfrm>
          <a:prstGeom prst="rect">
            <a:avLst/>
          </a:prstGeom>
        </p:spPr>
        <p:txBody>
          <a:bodyPr wrap="square">
            <a:spAutoFit/>
          </a:bodyPr>
          <a:lstStyle/>
          <a:p>
            <a:r>
              <a:rPr lang="en-US" sz="1200" b="1" dirty="0">
                <a:solidFill>
                  <a:srgbClr val="00B050"/>
                </a:solidFill>
                <a:latin typeface="+mj-lt"/>
              </a:rPr>
              <a:t>Example 3</a:t>
            </a:r>
            <a:r>
              <a:rPr lang="en-US" sz="1200" b="1" dirty="0" smtClean="0">
                <a:solidFill>
                  <a:srgbClr val="00B050"/>
                </a:solidFill>
                <a:latin typeface="+mj-lt"/>
              </a:rPr>
              <a:t> </a:t>
            </a:r>
            <a:r>
              <a:rPr lang="en-US" sz="1200" b="1" dirty="0">
                <a:solidFill>
                  <a:srgbClr val="00B050"/>
                </a:solidFill>
                <a:latin typeface="+mj-lt"/>
              </a:rPr>
              <a:t>– </a:t>
            </a:r>
            <a:r>
              <a:rPr lang="en-US" sz="1200" b="1" dirty="0" smtClean="0">
                <a:solidFill>
                  <a:srgbClr val="00B050"/>
                </a:solidFill>
                <a:latin typeface="+mj-lt"/>
              </a:rPr>
              <a:t>Test batch completed auditing</a:t>
            </a:r>
            <a:endParaRPr lang="en-US" sz="1200" b="1" dirty="0">
              <a:solidFill>
                <a:srgbClr val="00B050"/>
              </a:solidFill>
              <a:latin typeface="+mj-lt"/>
            </a:endParaRPr>
          </a:p>
        </p:txBody>
      </p:sp>
    </p:spTree>
    <p:extLst>
      <p:ext uri="{BB962C8B-B14F-4D97-AF65-F5344CB8AC3E}">
        <p14:creationId xmlns:p14="http://schemas.microsoft.com/office/powerpoint/2010/main" val="470035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Table Triggers</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Table triggers can be used to create a Custom Auditing (CA) design pattern.</a:t>
            </a:r>
            <a:br>
              <a:rPr lang="en-US" sz="2000" dirty="0" smtClean="0">
                <a:solidFill>
                  <a:schemeClr val="accent2">
                    <a:lumMod val="75000"/>
                  </a:schemeClr>
                </a:solidFill>
                <a:latin typeface="+mj-lt"/>
              </a:rPr>
            </a:br>
            <a:endParaRPr lang="en-US" sz="2000" dirty="0" smtClean="0">
              <a:solidFill>
                <a:schemeClr val="accent2">
                  <a:lumMod val="75000"/>
                </a:schemeClr>
              </a:solidFill>
              <a:latin typeface="+mj-lt"/>
            </a:endParaRPr>
          </a:p>
          <a:p>
            <a:pPr marL="985837" lvl="2" indent="-342900">
              <a:buFont typeface="+mj-lt"/>
              <a:buAutoNum type="arabicPeriod"/>
            </a:pPr>
            <a:r>
              <a:rPr lang="en-US" sz="2000" dirty="0" smtClean="0">
                <a:solidFill>
                  <a:schemeClr val="accent2">
                    <a:lumMod val="75000"/>
                  </a:schemeClr>
                </a:solidFill>
                <a:latin typeface="+mj-lt"/>
              </a:rPr>
              <a:t>Capture record information as XML</a:t>
            </a:r>
          </a:p>
          <a:p>
            <a:pPr marL="985837" lvl="2" indent="-342900">
              <a:buFont typeface="+mj-lt"/>
              <a:buAutoNum type="arabicPeriod"/>
            </a:pPr>
            <a:r>
              <a:rPr lang="en-US" sz="2000" dirty="0" smtClean="0">
                <a:solidFill>
                  <a:schemeClr val="accent2">
                    <a:lumMod val="75000"/>
                  </a:schemeClr>
                </a:solidFill>
                <a:latin typeface="+mj-lt"/>
              </a:rPr>
              <a:t>Store record information in log table</a:t>
            </a:r>
          </a:p>
          <a:p>
            <a:pPr marL="985837" lvl="2" indent="-342900">
              <a:buFont typeface="+mj-lt"/>
              <a:buAutoNum type="arabicPeriod"/>
            </a:pPr>
            <a:r>
              <a:rPr lang="en-US" sz="2000" dirty="0" smtClean="0">
                <a:solidFill>
                  <a:schemeClr val="accent2">
                    <a:lumMod val="75000"/>
                  </a:schemeClr>
                </a:solidFill>
                <a:latin typeface="+mj-lt"/>
              </a:rPr>
              <a:t>Reverse action using record information.</a:t>
            </a:r>
          </a:p>
          <a:p>
            <a:pPr marL="342900" lvl="1" indent="0">
              <a:buNone/>
            </a:pPr>
            <a:endParaRPr lang="en-US" sz="20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Table trigger can be used to prevent records manipulation.  Security is the first defense against preventing unwanted actions.  Triggers can be the second defense.</a:t>
            </a:r>
            <a:endParaRPr lang="en-US" sz="2000" dirty="0" smtClean="0"/>
          </a:p>
          <a:p>
            <a:pPr lvl="1"/>
            <a:endParaRPr lang="en-US" dirty="0" smtClean="0"/>
          </a:p>
        </p:txBody>
      </p:sp>
    </p:spTree>
    <p:extLst>
      <p:ext uri="{BB962C8B-B14F-4D97-AF65-F5344CB8AC3E}">
        <p14:creationId xmlns:p14="http://schemas.microsoft.com/office/powerpoint/2010/main" val="4083123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Table Triggers (CA) - Test</a:t>
            </a:r>
            <a:endParaRPr lang="en-US" dirty="0">
              <a:solidFill>
                <a:srgbClr val="0070C0"/>
              </a:solidFill>
            </a:endParaRPr>
          </a:p>
        </p:txBody>
      </p:sp>
      <p:sp>
        <p:nvSpPr>
          <p:cNvPr id="19" name="Content Placeholder 18"/>
          <p:cNvSpPr>
            <a:spLocks noGrp="1"/>
          </p:cNvSpPr>
          <p:nvPr>
            <p:ph idx="1"/>
          </p:nvPr>
        </p:nvSpPr>
        <p:spPr>
          <a:xfrm>
            <a:off x="178228" y="930680"/>
            <a:ext cx="2752008" cy="2858538"/>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endParaRPr lang="en-US" sz="1600" dirty="0" smtClean="0">
              <a:solidFill>
                <a:schemeClr val="accent2"/>
              </a:solidFill>
              <a:latin typeface="+mj-lt"/>
            </a:endParaRPr>
          </a:p>
          <a:p>
            <a:pPr marL="342900" lvl="1" indent="0">
              <a:buNone/>
            </a:pPr>
            <a:r>
              <a:rPr lang="en-US" sz="1600" dirty="0" smtClean="0">
                <a:solidFill>
                  <a:schemeClr val="accent2"/>
                </a:solidFill>
                <a:latin typeface="+mj-lt"/>
              </a:rPr>
              <a:t> </a:t>
            </a: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Content Placeholder 18"/>
          <p:cNvSpPr txBox="1">
            <a:spLocks/>
          </p:cNvSpPr>
          <p:nvPr/>
        </p:nvSpPr>
        <p:spPr>
          <a:xfrm>
            <a:off x="330627" y="1083080"/>
            <a:ext cx="3985064"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chemeClr val="accent6"/>
                </a:solidFill>
                <a:latin typeface="+mj-lt"/>
              </a:rPr>
              <a:t>PROS:</a:t>
            </a:r>
          </a:p>
          <a:p>
            <a:pPr marL="42862" indent="0">
              <a:buFont typeface="Wingdings" charset="2"/>
              <a:buNone/>
            </a:pPr>
            <a:r>
              <a:rPr lang="en-US" sz="2000" dirty="0" smtClean="0">
                <a:solidFill>
                  <a:schemeClr val="accent6"/>
                </a:solidFill>
                <a:latin typeface="+mj-lt"/>
                <a:ea typeface="+mn-ea"/>
                <a:cs typeface="+mn-cs"/>
              </a:rPr>
              <a:t>Requires the usage of audit table.</a:t>
            </a:r>
          </a:p>
          <a:p>
            <a:pPr marL="42862" indent="0">
              <a:buFont typeface="Wingdings" charset="2"/>
              <a:buNone/>
            </a:pPr>
            <a:r>
              <a:rPr lang="en-US" sz="2000" dirty="0" smtClean="0">
                <a:solidFill>
                  <a:schemeClr val="accent6"/>
                </a:solidFill>
                <a:latin typeface="+mj-lt"/>
                <a:ea typeface="+mn-ea"/>
                <a:cs typeface="+mn-cs"/>
              </a:rPr>
              <a:t>Captures detailed user information.</a:t>
            </a:r>
          </a:p>
          <a:p>
            <a:pPr marL="42862" indent="0">
              <a:buFont typeface="Wingdings" charset="2"/>
              <a:buNone/>
            </a:pPr>
            <a:r>
              <a:rPr lang="en-US" sz="2000" dirty="0" smtClean="0">
                <a:solidFill>
                  <a:schemeClr val="accent6"/>
                </a:solidFill>
                <a:latin typeface="+mj-lt"/>
                <a:ea typeface="+mn-ea"/>
                <a:cs typeface="+mn-cs"/>
              </a:rPr>
              <a:t>Captures record information.</a:t>
            </a:r>
          </a:p>
          <a:p>
            <a:pPr marL="42862" indent="0">
              <a:buFont typeface="Wingdings" charset="2"/>
              <a:buNone/>
            </a:pPr>
            <a:r>
              <a:rPr lang="en-US" sz="2000" dirty="0" smtClean="0">
                <a:solidFill>
                  <a:schemeClr val="accent6"/>
                </a:solidFill>
                <a:latin typeface="+mj-lt"/>
                <a:ea typeface="+mn-ea"/>
                <a:cs typeface="+mn-cs"/>
              </a:rPr>
              <a:t>Able to reverse the action.</a:t>
            </a:r>
          </a:p>
          <a:p>
            <a:pPr marL="42862" indent="0">
              <a:buFont typeface="Wingdings" charset="2"/>
              <a:buNone/>
            </a:pPr>
            <a:r>
              <a:rPr lang="en-US" sz="2000" dirty="0" smtClean="0">
                <a:solidFill>
                  <a:schemeClr val="accent6"/>
                </a:solidFill>
                <a:latin typeface="+mj-lt"/>
                <a:ea typeface="+mn-ea"/>
                <a:cs typeface="+mn-cs"/>
              </a:rPr>
              <a:t>Can prevent actions.</a:t>
            </a:r>
            <a:endParaRPr lang="en-US" sz="2000" dirty="0" smtClean="0">
              <a:latin typeface="Arial"/>
              <a:ea typeface="+mn-ea"/>
              <a:cs typeface="+mn-cs"/>
            </a:endParaRPr>
          </a:p>
          <a:p>
            <a:pPr lvl="1"/>
            <a:endParaRPr lang="en-US" sz="2000" dirty="0" smtClean="0"/>
          </a:p>
        </p:txBody>
      </p:sp>
      <p:sp>
        <p:nvSpPr>
          <p:cNvPr id="6" name="Content Placeholder 18"/>
          <p:cNvSpPr txBox="1">
            <a:spLocks/>
          </p:cNvSpPr>
          <p:nvPr/>
        </p:nvSpPr>
        <p:spPr>
          <a:xfrm>
            <a:off x="4547868" y="1083080"/>
            <a:ext cx="4104296"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rgbClr val="C00000"/>
                </a:solidFill>
                <a:latin typeface="+mj-lt"/>
              </a:rPr>
              <a:t>CONS:</a:t>
            </a:r>
          </a:p>
          <a:p>
            <a:pPr marL="42862" indent="0">
              <a:buFont typeface="Wingdings" charset="2"/>
              <a:buNone/>
            </a:pPr>
            <a:r>
              <a:rPr lang="en-US" sz="2000" dirty="0" smtClean="0">
                <a:solidFill>
                  <a:srgbClr val="C00000"/>
                </a:solidFill>
                <a:latin typeface="+mj-lt"/>
                <a:ea typeface="+mn-ea"/>
                <a:cs typeface="+mn-cs"/>
              </a:rPr>
              <a:t>Does not capture which records in a select statement are viewed by the user.</a:t>
            </a:r>
            <a:endParaRPr lang="en-US" sz="2000" dirty="0" smtClean="0">
              <a:solidFill>
                <a:srgbClr val="C00000"/>
              </a:solidFill>
              <a:latin typeface="Arial"/>
              <a:ea typeface="+mn-ea"/>
              <a:cs typeface="+mn-cs"/>
            </a:endParaRPr>
          </a:p>
          <a:p>
            <a:pPr lvl="1"/>
            <a:endParaRPr lang="en-US" sz="2000" dirty="0" smtClean="0">
              <a:solidFill>
                <a:srgbClr val="C00000"/>
              </a:solidFill>
            </a:endParaRPr>
          </a:p>
        </p:txBody>
      </p:sp>
      <p:sp>
        <p:nvSpPr>
          <p:cNvPr id="7" name="Rectangle 6"/>
          <p:cNvSpPr/>
          <p:nvPr/>
        </p:nvSpPr>
        <p:spPr>
          <a:xfrm>
            <a:off x="2362199" y="4629196"/>
            <a:ext cx="3248891"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4 </a:t>
            </a:r>
            <a:r>
              <a:rPr lang="en-US" sz="1200" b="1" dirty="0">
                <a:solidFill>
                  <a:srgbClr val="00B050"/>
                </a:solidFill>
                <a:latin typeface="+mj-lt"/>
              </a:rPr>
              <a:t>– </a:t>
            </a:r>
            <a:r>
              <a:rPr lang="en-US" sz="1200" b="1" dirty="0" smtClean="0">
                <a:solidFill>
                  <a:srgbClr val="00B050"/>
                </a:solidFill>
                <a:latin typeface="+mj-lt"/>
              </a:rPr>
              <a:t>Create and test table triggers.</a:t>
            </a:r>
            <a:endParaRPr lang="en-US" sz="1200" b="1" dirty="0">
              <a:solidFill>
                <a:srgbClr val="00B050"/>
              </a:solidFill>
              <a:latin typeface="+mj-lt"/>
            </a:endParaRPr>
          </a:p>
        </p:txBody>
      </p:sp>
    </p:spTree>
    <p:extLst>
      <p:ext uri="{BB962C8B-B14F-4D97-AF65-F5344CB8AC3E}">
        <p14:creationId xmlns:p14="http://schemas.microsoft.com/office/powerpoint/2010/main" val="3147494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Sample AUTOS database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Create </a:t>
            </a:r>
            <a:r>
              <a:rPr lang="en-US" sz="2000" dirty="0">
                <a:solidFill>
                  <a:schemeClr val="accent2">
                    <a:lumMod val="75000"/>
                  </a:schemeClr>
                </a:solidFill>
                <a:latin typeface="+mj-lt"/>
              </a:rPr>
              <a:t>a very simple database </a:t>
            </a:r>
            <a:r>
              <a:rPr lang="en-US" sz="2000" dirty="0" smtClean="0">
                <a:solidFill>
                  <a:schemeClr val="accent2">
                    <a:lumMod val="75000"/>
                  </a:schemeClr>
                </a:solidFill>
                <a:latin typeface="+mj-lt"/>
              </a:rPr>
              <a:t>schema.</a:t>
            </a:r>
          </a:p>
          <a:p>
            <a:pPr lvl="1"/>
            <a:endParaRPr lang="en-US" sz="2000" dirty="0">
              <a:solidFill>
                <a:schemeClr val="accent2">
                  <a:lumMod val="75000"/>
                </a:schemeClr>
              </a:solidFill>
              <a:latin typeface="+mj-lt"/>
            </a:endParaRPr>
          </a:p>
          <a:p>
            <a:pPr lvl="1"/>
            <a:r>
              <a:rPr lang="en-US" sz="2000" dirty="0" smtClean="0">
                <a:solidFill>
                  <a:schemeClr val="accent2">
                    <a:lumMod val="75000"/>
                  </a:schemeClr>
                </a:solidFill>
                <a:latin typeface="+mj-lt"/>
              </a:rPr>
              <a:t>The database has two tables.  The </a:t>
            </a:r>
            <a:r>
              <a:rPr lang="en-US" sz="2000" b="1" dirty="0" smtClean="0">
                <a:solidFill>
                  <a:srgbClr val="C0167A"/>
                </a:solidFill>
                <a:latin typeface="+mj-lt"/>
              </a:rPr>
              <a:t>Continent</a:t>
            </a:r>
            <a:r>
              <a:rPr lang="en-US" sz="2000" dirty="0" smtClean="0">
                <a:solidFill>
                  <a:schemeClr val="accent2">
                    <a:lumMod val="75000"/>
                  </a:schemeClr>
                </a:solidFill>
                <a:latin typeface="+mj-lt"/>
              </a:rPr>
              <a:t> table contains static data.  The </a:t>
            </a:r>
            <a:r>
              <a:rPr lang="en-US" sz="2000" b="1" dirty="0" smtClean="0">
                <a:solidFill>
                  <a:srgbClr val="C0167A"/>
                </a:solidFill>
                <a:latin typeface="+mj-lt"/>
              </a:rPr>
              <a:t>Cars By Country </a:t>
            </a:r>
            <a:r>
              <a:rPr lang="en-US" sz="2000" dirty="0" smtClean="0">
                <a:solidFill>
                  <a:schemeClr val="accent2">
                    <a:lumMod val="75000"/>
                  </a:schemeClr>
                </a:solidFill>
                <a:latin typeface="+mj-lt"/>
              </a:rPr>
              <a:t>table contains statistics on the number of personal versus commercial vehicles. </a:t>
            </a:r>
          </a:p>
          <a:p>
            <a:pPr lvl="1"/>
            <a:endParaRPr lang="en-US" sz="2000" dirty="0">
              <a:solidFill>
                <a:schemeClr val="accent2">
                  <a:lumMod val="75000"/>
                </a:schemeClr>
              </a:solidFill>
              <a:latin typeface="+mj-lt"/>
            </a:endParaRPr>
          </a:p>
          <a:p>
            <a:pPr lvl="1"/>
            <a:r>
              <a:rPr lang="en-US" sz="2000" dirty="0" smtClean="0">
                <a:solidFill>
                  <a:schemeClr val="accent2">
                    <a:lumMod val="75000"/>
                  </a:schemeClr>
                </a:solidFill>
                <a:latin typeface="+mj-lt"/>
              </a:rPr>
              <a:t>We will be adding and modifying one new table.  The idea is to see how table changes can be audited and/or prevented.</a:t>
            </a:r>
            <a:endParaRPr lang="en-US" dirty="0" smtClean="0"/>
          </a:p>
          <a:p>
            <a:pPr lvl="1"/>
            <a:endParaRPr lang="en-US" dirty="0" smtClean="0"/>
          </a:p>
        </p:txBody>
      </p:sp>
      <p:sp>
        <p:nvSpPr>
          <p:cNvPr id="5" name="Rectangle 4"/>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5 </a:t>
            </a:r>
            <a:r>
              <a:rPr lang="en-US" sz="1200" b="1" dirty="0">
                <a:solidFill>
                  <a:srgbClr val="00B050"/>
                </a:solidFill>
                <a:latin typeface="+mj-lt"/>
              </a:rPr>
              <a:t>– </a:t>
            </a:r>
            <a:r>
              <a:rPr lang="en-US" sz="1200" b="1" dirty="0" smtClean="0">
                <a:solidFill>
                  <a:srgbClr val="00B050"/>
                </a:solidFill>
                <a:latin typeface="+mj-lt"/>
              </a:rPr>
              <a:t>Create the database</a:t>
            </a:r>
            <a:endParaRPr lang="en-US" sz="1200" b="1" dirty="0">
              <a:solidFill>
                <a:srgbClr val="00B050"/>
              </a:solidFill>
              <a:latin typeface="+mj-lt"/>
            </a:endParaRPr>
          </a:p>
        </p:txBody>
      </p:sp>
    </p:spTree>
    <p:extLst>
      <p:ext uri="{BB962C8B-B14F-4D97-AF65-F5344CB8AC3E}">
        <p14:creationId xmlns:p14="http://schemas.microsoft.com/office/powerpoint/2010/main" val="2533136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Database Triggers</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Database triggers can be used to create a Custom Auditing (CA) design pattern.</a:t>
            </a:r>
            <a:br>
              <a:rPr lang="en-US" sz="2000" dirty="0" smtClean="0">
                <a:solidFill>
                  <a:schemeClr val="accent2">
                    <a:lumMod val="75000"/>
                  </a:schemeClr>
                </a:solidFill>
                <a:latin typeface="+mj-lt"/>
              </a:rPr>
            </a:br>
            <a:endParaRPr lang="en-US" sz="2000" dirty="0" smtClean="0">
              <a:solidFill>
                <a:schemeClr val="accent2">
                  <a:lumMod val="75000"/>
                </a:schemeClr>
              </a:solidFill>
              <a:latin typeface="+mj-lt"/>
            </a:endParaRPr>
          </a:p>
          <a:p>
            <a:pPr marL="985837" lvl="2" indent="-342900">
              <a:buFont typeface="+mj-lt"/>
              <a:buAutoNum type="arabicPeriod"/>
            </a:pPr>
            <a:r>
              <a:rPr lang="en-US" sz="2000" dirty="0" smtClean="0">
                <a:solidFill>
                  <a:schemeClr val="accent2">
                    <a:lumMod val="75000"/>
                  </a:schemeClr>
                </a:solidFill>
                <a:latin typeface="+mj-lt"/>
              </a:rPr>
              <a:t>Capture DML statement</a:t>
            </a:r>
          </a:p>
          <a:p>
            <a:pPr marL="985837" lvl="2" indent="-342900">
              <a:buFont typeface="+mj-lt"/>
              <a:buAutoNum type="arabicPeriod"/>
            </a:pPr>
            <a:r>
              <a:rPr lang="en-US" sz="2000" dirty="0" smtClean="0">
                <a:solidFill>
                  <a:schemeClr val="accent2">
                    <a:lumMod val="75000"/>
                  </a:schemeClr>
                </a:solidFill>
                <a:latin typeface="+mj-lt"/>
              </a:rPr>
              <a:t>Store record information in log table</a:t>
            </a:r>
          </a:p>
          <a:p>
            <a:pPr marL="342900" lvl="1" indent="0">
              <a:buNone/>
            </a:pPr>
            <a:endParaRPr lang="en-US" sz="20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Database triggers can be used to prevent schema manipulation.  Security is the first defense against preventing unwanted actions.  Triggers can be the second defense.</a:t>
            </a:r>
            <a:endParaRPr lang="en-US" sz="2000" dirty="0" smtClean="0"/>
          </a:p>
          <a:p>
            <a:pPr lvl="1"/>
            <a:endParaRPr lang="en-US" dirty="0" smtClean="0"/>
          </a:p>
        </p:txBody>
      </p:sp>
    </p:spTree>
    <p:extLst>
      <p:ext uri="{BB962C8B-B14F-4D97-AF65-F5344CB8AC3E}">
        <p14:creationId xmlns:p14="http://schemas.microsoft.com/office/powerpoint/2010/main" val="1573227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Database Triggers (CA) - Test</a:t>
            </a:r>
            <a:endParaRPr lang="en-US" dirty="0">
              <a:solidFill>
                <a:srgbClr val="0070C0"/>
              </a:solidFill>
            </a:endParaRPr>
          </a:p>
        </p:txBody>
      </p:sp>
      <p:sp>
        <p:nvSpPr>
          <p:cNvPr id="19" name="Content Placeholder 18"/>
          <p:cNvSpPr>
            <a:spLocks noGrp="1"/>
          </p:cNvSpPr>
          <p:nvPr>
            <p:ph idx="1"/>
          </p:nvPr>
        </p:nvSpPr>
        <p:spPr>
          <a:xfrm>
            <a:off x="178228" y="930680"/>
            <a:ext cx="2752008" cy="2858538"/>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endParaRPr lang="en-US" sz="1600" dirty="0" smtClean="0">
              <a:solidFill>
                <a:schemeClr val="accent2"/>
              </a:solidFill>
              <a:latin typeface="+mj-lt"/>
            </a:endParaRPr>
          </a:p>
          <a:p>
            <a:pPr marL="342900" lvl="1" indent="0">
              <a:buNone/>
            </a:pPr>
            <a:r>
              <a:rPr lang="en-US" sz="1600" dirty="0" smtClean="0">
                <a:solidFill>
                  <a:schemeClr val="accent2"/>
                </a:solidFill>
                <a:latin typeface="+mj-lt"/>
              </a:rPr>
              <a:t> </a:t>
            </a: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Content Placeholder 18"/>
          <p:cNvSpPr txBox="1">
            <a:spLocks/>
          </p:cNvSpPr>
          <p:nvPr/>
        </p:nvSpPr>
        <p:spPr>
          <a:xfrm>
            <a:off x="330627" y="1083080"/>
            <a:ext cx="3985064"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chemeClr val="accent6"/>
                </a:solidFill>
                <a:latin typeface="+mj-lt"/>
              </a:rPr>
              <a:t>PROS:</a:t>
            </a:r>
          </a:p>
          <a:p>
            <a:pPr marL="42862" indent="0">
              <a:buFont typeface="Wingdings" charset="2"/>
              <a:buNone/>
            </a:pPr>
            <a:r>
              <a:rPr lang="en-US" sz="2000" dirty="0" smtClean="0">
                <a:solidFill>
                  <a:schemeClr val="accent6"/>
                </a:solidFill>
                <a:latin typeface="+mj-lt"/>
                <a:ea typeface="+mn-ea"/>
                <a:cs typeface="+mn-cs"/>
              </a:rPr>
              <a:t>Requires the usage of audit table.</a:t>
            </a:r>
          </a:p>
          <a:p>
            <a:pPr marL="42862" indent="0">
              <a:buFont typeface="Wingdings" charset="2"/>
              <a:buNone/>
            </a:pPr>
            <a:r>
              <a:rPr lang="en-US" sz="2000" dirty="0" smtClean="0">
                <a:solidFill>
                  <a:schemeClr val="accent6"/>
                </a:solidFill>
                <a:latin typeface="+mj-lt"/>
                <a:ea typeface="+mn-ea"/>
                <a:cs typeface="+mn-cs"/>
              </a:rPr>
              <a:t>Captures TSQL statement.</a:t>
            </a:r>
          </a:p>
          <a:p>
            <a:pPr marL="42862" indent="0">
              <a:buFont typeface="Wingdings" charset="2"/>
              <a:buNone/>
            </a:pPr>
            <a:r>
              <a:rPr lang="en-US" sz="2000" dirty="0" smtClean="0">
                <a:solidFill>
                  <a:schemeClr val="accent6"/>
                </a:solidFill>
                <a:latin typeface="+mj-lt"/>
                <a:ea typeface="+mn-ea"/>
                <a:cs typeface="+mn-cs"/>
              </a:rPr>
              <a:t>Captures detailed user information.</a:t>
            </a:r>
          </a:p>
          <a:p>
            <a:pPr marL="42862" indent="0">
              <a:buFont typeface="Wingdings" charset="2"/>
              <a:buNone/>
            </a:pPr>
            <a:r>
              <a:rPr lang="en-US" sz="2000" dirty="0" smtClean="0">
                <a:solidFill>
                  <a:schemeClr val="accent6"/>
                </a:solidFill>
                <a:latin typeface="+mj-lt"/>
                <a:ea typeface="+mn-ea"/>
                <a:cs typeface="+mn-cs"/>
              </a:rPr>
              <a:t>Can prevent actions.</a:t>
            </a:r>
          </a:p>
          <a:p>
            <a:pPr lvl="1"/>
            <a:endParaRPr lang="en-US" sz="2000" dirty="0" smtClean="0"/>
          </a:p>
        </p:txBody>
      </p:sp>
      <p:sp>
        <p:nvSpPr>
          <p:cNvPr id="6" name="Content Placeholder 18"/>
          <p:cNvSpPr txBox="1">
            <a:spLocks/>
          </p:cNvSpPr>
          <p:nvPr/>
        </p:nvSpPr>
        <p:spPr>
          <a:xfrm>
            <a:off x="4547868" y="1083080"/>
            <a:ext cx="4104296"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rgbClr val="C00000"/>
                </a:solidFill>
                <a:latin typeface="+mj-lt"/>
              </a:rPr>
              <a:t>CONS:</a:t>
            </a:r>
          </a:p>
          <a:p>
            <a:pPr marL="42862" indent="0">
              <a:buFont typeface="Wingdings" charset="2"/>
              <a:buNone/>
            </a:pPr>
            <a:r>
              <a:rPr lang="en-US" sz="2000" dirty="0" smtClean="0">
                <a:solidFill>
                  <a:srgbClr val="C00000"/>
                </a:solidFill>
                <a:latin typeface="+mj-lt"/>
                <a:ea typeface="+mn-ea"/>
                <a:cs typeface="+mn-cs"/>
              </a:rPr>
              <a:t>Does not capture object information restoring.</a:t>
            </a:r>
          </a:p>
          <a:p>
            <a:pPr marL="42862" indent="0">
              <a:buFont typeface="Wingdings" charset="2"/>
              <a:buNone/>
            </a:pPr>
            <a:endParaRPr lang="en-US" sz="2000" dirty="0" smtClean="0">
              <a:solidFill>
                <a:srgbClr val="C00000"/>
              </a:solidFill>
              <a:latin typeface="+mj-lt"/>
              <a:ea typeface="+mn-ea"/>
              <a:cs typeface="+mn-cs"/>
            </a:endParaRPr>
          </a:p>
          <a:p>
            <a:pPr marL="42862" indent="0">
              <a:buFont typeface="Wingdings" charset="2"/>
              <a:buNone/>
            </a:pPr>
            <a:endParaRPr lang="en-US" sz="2000" dirty="0" smtClean="0">
              <a:solidFill>
                <a:srgbClr val="C00000"/>
              </a:solidFill>
              <a:latin typeface="+mj-lt"/>
              <a:ea typeface="+mn-ea"/>
              <a:cs typeface="+mn-cs"/>
            </a:endParaRPr>
          </a:p>
          <a:p>
            <a:pPr marL="42862" indent="0">
              <a:buFont typeface="Wingdings" charset="2"/>
              <a:buNone/>
            </a:pPr>
            <a:r>
              <a:rPr lang="en-US" sz="1400" dirty="0" smtClean="0">
                <a:solidFill>
                  <a:srgbClr val="C00000"/>
                </a:solidFill>
                <a:latin typeface="+mj-lt"/>
                <a:ea typeface="+mn-ea"/>
                <a:cs typeface="+mn-cs"/>
              </a:rPr>
              <a:t>* - This is a limitation of the current implementation.</a:t>
            </a:r>
            <a:endParaRPr lang="en-US" sz="1400" dirty="0" smtClean="0">
              <a:solidFill>
                <a:srgbClr val="C00000"/>
              </a:solidFill>
              <a:latin typeface="Arial"/>
              <a:ea typeface="+mn-ea"/>
              <a:cs typeface="+mn-cs"/>
            </a:endParaRPr>
          </a:p>
          <a:p>
            <a:pPr lvl="1"/>
            <a:endParaRPr lang="en-US" sz="2000" dirty="0" smtClean="0">
              <a:solidFill>
                <a:srgbClr val="C00000"/>
              </a:solidFill>
            </a:endParaRPr>
          </a:p>
        </p:txBody>
      </p:sp>
      <p:sp>
        <p:nvSpPr>
          <p:cNvPr id="7" name="Rectangle 6"/>
          <p:cNvSpPr/>
          <p:nvPr/>
        </p:nvSpPr>
        <p:spPr>
          <a:xfrm>
            <a:off x="2362199" y="4629196"/>
            <a:ext cx="3248891"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6 </a:t>
            </a:r>
            <a:r>
              <a:rPr lang="en-US" sz="1200" b="1" dirty="0">
                <a:solidFill>
                  <a:srgbClr val="00B050"/>
                </a:solidFill>
                <a:latin typeface="+mj-lt"/>
              </a:rPr>
              <a:t>– </a:t>
            </a:r>
            <a:r>
              <a:rPr lang="en-US" sz="1200" b="1" dirty="0" smtClean="0">
                <a:solidFill>
                  <a:srgbClr val="00B050"/>
                </a:solidFill>
                <a:latin typeface="+mj-lt"/>
              </a:rPr>
              <a:t>Create and test database triggers.</a:t>
            </a:r>
            <a:endParaRPr lang="en-US" sz="1200" b="1" dirty="0">
              <a:solidFill>
                <a:srgbClr val="00B050"/>
              </a:solidFill>
              <a:latin typeface="+mj-lt"/>
            </a:endParaRPr>
          </a:p>
        </p:txBody>
      </p:sp>
    </p:spTree>
    <p:extLst>
      <p:ext uri="{BB962C8B-B14F-4D97-AF65-F5344CB8AC3E}">
        <p14:creationId xmlns:p14="http://schemas.microsoft.com/office/powerpoint/2010/main" val="2885261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Schema Change Action (SA) - Test</a:t>
            </a:r>
            <a:endParaRPr lang="en-US" dirty="0">
              <a:solidFill>
                <a:srgbClr val="0070C0"/>
              </a:solidFill>
            </a:endParaRPr>
          </a:p>
        </p:txBody>
      </p:sp>
      <p:sp>
        <p:nvSpPr>
          <p:cNvPr id="19" name="Content Placeholder 18"/>
          <p:cNvSpPr>
            <a:spLocks noGrp="1"/>
          </p:cNvSpPr>
          <p:nvPr>
            <p:ph idx="1"/>
          </p:nvPr>
        </p:nvSpPr>
        <p:spPr>
          <a:xfrm>
            <a:off x="178228" y="930680"/>
            <a:ext cx="2752008" cy="2858538"/>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endParaRPr lang="en-US" sz="1600" dirty="0" smtClean="0">
              <a:solidFill>
                <a:schemeClr val="accent2"/>
              </a:solidFill>
              <a:latin typeface="+mj-lt"/>
            </a:endParaRPr>
          </a:p>
          <a:p>
            <a:pPr marL="342900" lvl="1" indent="0">
              <a:buNone/>
            </a:pPr>
            <a:r>
              <a:rPr lang="en-US" sz="1600" dirty="0" smtClean="0">
                <a:solidFill>
                  <a:schemeClr val="accent2"/>
                </a:solidFill>
                <a:latin typeface="+mj-lt"/>
              </a:rPr>
              <a:t> </a:t>
            </a: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Content Placeholder 18"/>
          <p:cNvSpPr txBox="1">
            <a:spLocks/>
          </p:cNvSpPr>
          <p:nvPr/>
        </p:nvSpPr>
        <p:spPr>
          <a:xfrm>
            <a:off x="330627" y="1083080"/>
            <a:ext cx="3985064"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chemeClr val="accent6"/>
                </a:solidFill>
                <a:latin typeface="+mj-lt"/>
              </a:rPr>
              <a:t>PROS:</a:t>
            </a:r>
          </a:p>
          <a:p>
            <a:pPr marL="42862" indent="0">
              <a:buFont typeface="Wingdings" charset="2"/>
              <a:buNone/>
            </a:pPr>
            <a:r>
              <a:rPr lang="en-US" sz="2000" dirty="0" smtClean="0">
                <a:solidFill>
                  <a:schemeClr val="accent6"/>
                </a:solidFill>
                <a:latin typeface="+mj-lt"/>
                <a:ea typeface="+mn-ea"/>
                <a:cs typeface="+mn-cs"/>
              </a:rPr>
              <a:t>Easy to setup using PowerShell.</a:t>
            </a:r>
          </a:p>
          <a:p>
            <a:pPr marL="42862" indent="0">
              <a:buFont typeface="Wingdings" charset="2"/>
              <a:buNone/>
            </a:pPr>
            <a:r>
              <a:rPr lang="en-US" sz="2000" dirty="0" smtClean="0">
                <a:solidFill>
                  <a:schemeClr val="accent6"/>
                </a:solidFill>
                <a:latin typeface="+mj-lt"/>
                <a:ea typeface="+mn-ea"/>
                <a:cs typeface="+mn-cs"/>
              </a:rPr>
              <a:t>Captures detailed user information.</a:t>
            </a:r>
          </a:p>
          <a:p>
            <a:pPr marL="42862" indent="0">
              <a:buFont typeface="Wingdings" charset="2"/>
              <a:buNone/>
            </a:pPr>
            <a:r>
              <a:rPr lang="en-US" sz="2000" dirty="0" smtClean="0">
                <a:solidFill>
                  <a:schemeClr val="accent6"/>
                </a:solidFill>
                <a:latin typeface="+mj-lt"/>
                <a:ea typeface="+mn-ea"/>
                <a:cs typeface="+mn-cs"/>
              </a:rPr>
              <a:t>Captures TSQL statement.</a:t>
            </a:r>
            <a:endParaRPr lang="en-US" sz="2000" dirty="0" smtClean="0">
              <a:latin typeface="Arial"/>
              <a:ea typeface="+mn-ea"/>
              <a:cs typeface="+mn-cs"/>
            </a:endParaRPr>
          </a:p>
          <a:p>
            <a:pPr lvl="1"/>
            <a:endParaRPr lang="en-US" sz="2000" dirty="0" smtClean="0"/>
          </a:p>
        </p:txBody>
      </p:sp>
      <p:sp>
        <p:nvSpPr>
          <p:cNvPr id="6" name="Content Placeholder 18"/>
          <p:cNvSpPr txBox="1">
            <a:spLocks/>
          </p:cNvSpPr>
          <p:nvPr/>
        </p:nvSpPr>
        <p:spPr>
          <a:xfrm>
            <a:off x="4547868" y="1083080"/>
            <a:ext cx="4104296" cy="2858538"/>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2862" indent="0">
              <a:buFont typeface="Wingdings" charset="2"/>
              <a:buNone/>
            </a:pPr>
            <a:endParaRPr lang="en-US" sz="2000" dirty="0" smtClean="0">
              <a:solidFill>
                <a:schemeClr val="accent6"/>
              </a:solidFill>
              <a:latin typeface="+mj-lt"/>
            </a:endParaRPr>
          </a:p>
          <a:p>
            <a:pPr marL="42862" indent="0">
              <a:buFont typeface="Wingdings" charset="2"/>
              <a:buNone/>
            </a:pPr>
            <a:r>
              <a:rPr lang="en-US" sz="2000" b="1" u="sng" dirty="0" smtClean="0">
                <a:solidFill>
                  <a:srgbClr val="C00000"/>
                </a:solidFill>
                <a:latin typeface="+mj-lt"/>
              </a:rPr>
              <a:t>CONS:</a:t>
            </a:r>
          </a:p>
          <a:p>
            <a:pPr marL="42862" indent="0">
              <a:buFont typeface="Wingdings" charset="2"/>
              <a:buNone/>
            </a:pPr>
            <a:r>
              <a:rPr lang="en-US" sz="2000" dirty="0" smtClean="0">
                <a:solidFill>
                  <a:srgbClr val="C00000"/>
                </a:solidFill>
                <a:latin typeface="+mj-lt"/>
                <a:ea typeface="+mn-ea"/>
                <a:cs typeface="+mn-cs"/>
              </a:rPr>
              <a:t>Does not capture object state for reversing the action.</a:t>
            </a:r>
          </a:p>
          <a:p>
            <a:pPr marL="42862" indent="0">
              <a:buFont typeface="Wingdings" charset="2"/>
              <a:buNone/>
            </a:pPr>
            <a:r>
              <a:rPr lang="en-US" sz="2000" dirty="0" smtClean="0">
                <a:solidFill>
                  <a:srgbClr val="C00000"/>
                </a:solidFill>
                <a:latin typeface="+mj-lt"/>
                <a:ea typeface="+mn-ea"/>
                <a:cs typeface="+mn-cs"/>
              </a:rPr>
              <a:t>Can not prevent object deletion.</a:t>
            </a:r>
            <a:endParaRPr lang="en-US" sz="2000" dirty="0" smtClean="0">
              <a:solidFill>
                <a:srgbClr val="C00000"/>
              </a:solidFill>
              <a:latin typeface="Arial"/>
              <a:ea typeface="+mn-ea"/>
              <a:cs typeface="+mn-cs"/>
            </a:endParaRPr>
          </a:p>
          <a:p>
            <a:pPr lvl="1"/>
            <a:endParaRPr lang="en-US" sz="2000" dirty="0" smtClean="0">
              <a:solidFill>
                <a:srgbClr val="C00000"/>
              </a:solidFill>
            </a:endParaRPr>
          </a:p>
        </p:txBody>
      </p:sp>
      <p:sp>
        <p:nvSpPr>
          <p:cNvPr id="7" name="Rectangle 6"/>
          <p:cNvSpPr/>
          <p:nvPr/>
        </p:nvSpPr>
        <p:spPr>
          <a:xfrm>
            <a:off x="2362199" y="4629196"/>
            <a:ext cx="3629891"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7 </a:t>
            </a:r>
            <a:r>
              <a:rPr lang="en-US" sz="1200" b="1" dirty="0">
                <a:solidFill>
                  <a:srgbClr val="00B050"/>
                </a:solidFill>
                <a:latin typeface="+mj-lt"/>
              </a:rPr>
              <a:t>– </a:t>
            </a:r>
            <a:r>
              <a:rPr lang="en-US" sz="1200" b="1" dirty="0" smtClean="0">
                <a:solidFill>
                  <a:srgbClr val="00B050"/>
                </a:solidFill>
                <a:latin typeface="+mj-lt"/>
              </a:rPr>
              <a:t>Test batch completed auditing</a:t>
            </a:r>
            <a:endParaRPr lang="en-US" sz="1200" b="1" dirty="0">
              <a:solidFill>
                <a:srgbClr val="00B050"/>
              </a:solidFill>
              <a:latin typeface="+mj-lt"/>
            </a:endParaRPr>
          </a:p>
        </p:txBody>
      </p:sp>
    </p:spTree>
    <p:extLst>
      <p:ext uri="{BB962C8B-B14F-4D97-AF65-F5344CB8AC3E}">
        <p14:creationId xmlns:p14="http://schemas.microsoft.com/office/powerpoint/2010/main" val="2196382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Missing Puzzle Piece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Table triggers can be used to create a Custom Auditing (CA) design pattern.</a:t>
            </a:r>
            <a:r>
              <a:rPr lang="en-US" sz="2000" dirty="0">
                <a:solidFill>
                  <a:schemeClr val="accent2">
                    <a:lumMod val="75000"/>
                  </a:schemeClr>
                </a:solidFill>
                <a:latin typeface="+mj-lt"/>
              </a:rPr>
              <a:t> </a:t>
            </a:r>
            <a:r>
              <a:rPr lang="en-US" sz="2000" dirty="0" smtClean="0">
                <a:solidFill>
                  <a:schemeClr val="accent2">
                    <a:lumMod val="75000"/>
                  </a:schemeClr>
                </a:solidFill>
                <a:latin typeface="+mj-lt"/>
              </a:rPr>
              <a:t> However, you can not log which records are viewed by the user.</a:t>
            </a: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If you create user defined stored procedures for your CRUD actions, you can log which records in the Read procedure call that are sent back to the application.</a:t>
            </a: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Some on premise third party vendors such as </a:t>
            </a:r>
            <a:r>
              <a:rPr lang="en-US" sz="2000" dirty="0" err="1" smtClean="0">
                <a:solidFill>
                  <a:schemeClr val="accent2">
                    <a:lumMod val="75000"/>
                  </a:schemeClr>
                </a:solidFill>
                <a:latin typeface="+mj-lt"/>
              </a:rPr>
              <a:t>Idera’s</a:t>
            </a:r>
            <a:r>
              <a:rPr lang="en-US" sz="2000" dirty="0" smtClean="0">
                <a:solidFill>
                  <a:schemeClr val="accent2">
                    <a:lumMod val="75000"/>
                  </a:schemeClr>
                </a:solidFill>
                <a:latin typeface="+mj-lt"/>
              </a:rPr>
              <a:t> Compliance manager use a log reader technique to solve this issue.  To date, I have not seen a vendor come up with an Azure equivalent.</a:t>
            </a:r>
          </a:p>
        </p:txBody>
      </p:sp>
    </p:spTree>
    <p:extLst>
      <p:ext uri="{BB962C8B-B14F-4D97-AF65-F5344CB8AC3E}">
        <p14:creationId xmlns:p14="http://schemas.microsoft.com/office/powerpoint/2010/main" val="36045499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FF0000"/>
                </a:solidFill>
              </a:rPr>
              <a:t>!!  Warning Label  !!</a:t>
            </a:r>
            <a:endParaRPr lang="en-US" dirty="0">
              <a:solidFill>
                <a:srgbClr val="0070C0"/>
              </a:solidFill>
            </a:endParaRPr>
          </a:p>
        </p:txBody>
      </p:sp>
      <p:sp>
        <p:nvSpPr>
          <p:cNvPr id="19" name="Content Placeholder 18"/>
          <p:cNvSpPr>
            <a:spLocks noGrp="1"/>
          </p:cNvSpPr>
          <p:nvPr>
            <p:ph idx="1"/>
          </p:nvPr>
        </p:nvSpPr>
        <p:spPr>
          <a:xfrm>
            <a:off x="3103418" y="1186989"/>
            <a:ext cx="5119255" cy="3135629"/>
          </a:xfrm>
        </p:spPr>
        <p:txBody>
          <a:bodyPr/>
          <a:lstStyle/>
          <a:p>
            <a:pPr marL="342900" lvl="1" indent="0">
              <a:buNone/>
            </a:pPr>
            <a:endParaRPr lang="en-US" sz="1200" dirty="0" smtClean="0">
              <a:solidFill>
                <a:schemeClr val="accent2">
                  <a:lumMod val="75000"/>
                </a:schemeClr>
              </a:solidFill>
              <a:latin typeface="+mj-lt"/>
            </a:endParaRPr>
          </a:p>
          <a:p>
            <a:pPr lvl="1"/>
            <a:r>
              <a:rPr lang="en-US" dirty="0">
                <a:solidFill>
                  <a:schemeClr val="accent2">
                    <a:lumMod val="75000"/>
                  </a:schemeClr>
                </a:solidFill>
                <a:latin typeface="+mj-lt"/>
              </a:rPr>
              <a:t>This is not a complete coverage of all the techniques involved.</a:t>
            </a:r>
          </a:p>
          <a:p>
            <a:pPr lvl="1"/>
            <a:endParaRPr lang="en-US" dirty="0">
              <a:solidFill>
                <a:schemeClr val="accent2">
                  <a:lumMod val="75000"/>
                </a:schemeClr>
              </a:solidFill>
              <a:latin typeface="+mj-lt"/>
            </a:endParaRPr>
          </a:p>
          <a:p>
            <a:pPr lvl="1"/>
            <a:r>
              <a:rPr lang="en-US" dirty="0">
                <a:solidFill>
                  <a:schemeClr val="accent2">
                    <a:lumMod val="75000"/>
                  </a:schemeClr>
                </a:solidFill>
                <a:latin typeface="+mj-lt"/>
              </a:rPr>
              <a:t>I suggest you get familiar with how I solved this one simple problem.</a:t>
            </a:r>
          </a:p>
          <a:p>
            <a:pPr lvl="1"/>
            <a:endParaRPr lang="en-US" dirty="0">
              <a:solidFill>
                <a:schemeClr val="accent2">
                  <a:lumMod val="75000"/>
                </a:schemeClr>
              </a:solidFill>
              <a:latin typeface="+mj-lt"/>
            </a:endParaRPr>
          </a:p>
          <a:p>
            <a:pPr lvl="1"/>
            <a:r>
              <a:rPr lang="en-US" dirty="0">
                <a:solidFill>
                  <a:schemeClr val="accent2">
                    <a:lumMod val="75000"/>
                  </a:schemeClr>
                </a:solidFill>
                <a:latin typeface="+mj-lt"/>
              </a:rPr>
              <a:t>Researching these topics will increase your knowledge and will allow you to solve more complex problems.</a:t>
            </a:r>
            <a:endParaRPr lang="en-US" dirty="0" smtClean="0">
              <a:solidFill>
                <a:schemeClr val="accent2">
                  <a:lumMod val="75000"/>
                </a:schemeClr>
              </a:solidFill>
              <a:latin typeface="+mj-lt"/>
            </a:endParaRPr>
          </a:p>
          <a:p>
            <a:pPr marL="342900" lvl="1" indent="0">
              <a:buNone/>
            </a:pPr>
            <a:endParaRPr lang="en-US" sz="12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pic>
        <p:nvPicPr>
          <p:cNvPr id="5" name="Picture 2" descr="C:\Users\a1017012\Desktop\dangerwillrobinson.jpg"/>
          <p:cNvPicPr>
            <a:picLocks noChangeAspect="1" noChangeArrowheads="1"/>
          </p:cNvPicPr>
          <p:nvPr/>
        </p:nvPicPr>
        <p:blipFill>
          <a:blip r:embed="rId2"/>
          <a:srcRect/>
          <a:stretch>
            <a:fillRect/>
          </a:stretch>
        </p:blipFill>
        <p:spPr bwMode="auto">
          <a:xfrm>
            <a:off x="574964" y="1130940"/>
            <a:ext cx="2479963" cy="3138975"/>
          </a:xfrm>
          <a:prstGeom prst="rect">
            <a:avLst/>
          </a:prstGeom>
          <a:noFill/>
        </p:spPr>
      </p:pic>
    </p:spTree>
    <p:extLst>
      <p:ext uri="{BB962C8B-B14F-4D97-AF65-F5344CB8AC3E}">
        <p14:creationId xmlns:p14="http://schemas.microsoft.com/office/powerpoint/2010/main" val="2122218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Target Audience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2000" dirty="0" smtClean="0">
                <a:solidFill>
                  <a:schemeClr val="accent2">
                    <a:lumMod val="75000"/>
                  </a:schemeClr>
                </a:solidFill>
                <a:latin typeface="+mj-lt"/>
              </a:rPr>
              <a:t>SQL Server Developers</a:t>
            </a:r>
          </a:p>
          <a:p>
            <a:pPr lvl="2">
              <a:buNone/>
            </a:pPr>
            <a:r>
              <a:rPr lang="en-US" sz="2000" dirty="0">
                <a:solidFill>
                  <a:schemeClr val="accent2">
                    <a:lumMod val="75000"/>
                  </a:schemeClr>
                </a:solidFill>
                <a:latin typeface="+mj-lt"/>
              </a:rPr>
              <a:t>How to </a:t>
            </a:r>
            <a:r>
              <a:rPr lang="en-US" sz="2000" dirty="0" smtClean="0">
                <a:solidFill>
                  <a:schemeClr val="accent2">
                    <a:lumMod val="75000"/>
                  </a:schemeClr>
                </a:solidFill>
                <a:latin typeface="+mj-lt"/>
              </a:rPr>
              <a:t>use PowerShell to enable standard auditing using blob storage.</a:t>
            </a:r>
          </a:p>
          <a:p>
            <a:pPr lvl="2">
              <a:buNone/>
            </a:pPr>
            <a:r>
              <a:rPr lang="en-US" sz="2000" dirty="0" smtClean="0">
                <a:solidFill>
                  <a:schemeClr val="accent2">
                    <a:lumMod val="75000"/>
                  </a:schemeClr>
                </a:solidFill>
                <a:latin typeface="+mj-lt"/>
              </a:rPr>
              <a:t>How to use T-SQL to create custom auditing patterns.</a:t>
            </a:r>
            <a:endParaRPr lang="en-US" sz="2000" dirty="0">
              <a:solidFill>
                <a:schemeClr val="accent2">
                  <a:lumMod val="75000"/>
                </a:schemeClr>
              </a:solidFill>
              <a:latin typeface="+mj-lt"/>
            </a:endParaRPr>
          </a:p>
          <a:p>
            <a:pPr lvl="1"/>
            <a:endParaRPr lang="en-US" sz="20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SQL Server Administrators</a:t>
            </a:r>
          </a:p>
          <a:p>
            <a:pPr lvl="2">
              <a:buNone/>
            </a:pPr>
            <a:r>
              <a:rPr lang="en-US" sz="2000" dirty="0">
                <a:solidFill>
                  <a:schemeClr val="accent2">
                    <a:lumMod val="75000"/>
                  </a:schemeClr>
                </a:solidFill>
                <a:latin typeface="+mj-lt"/>
              </a:rPr>
              <a:t>All the coding tricks of the </a:t>
            </a:r>
            <a:r>
              <a:rPr lang="en-US" sz="2000" dirty="0" smtClean="0">
                <a:solidFill>
                  <a:schemeClr val="accent2">
                    <a:lumMod val="75000"/>
                  </a:schemeClr>
                </a:solidFill>
                <a:latin typeface="+mj-lt"/>
              </a:rPr>
              <a:t>developers.</a:t>
            </a:r>
          </a:p>
          <a:p>
            <a:pPr lvl="2">
              <a:buNone/>
            </a:pPr>
            <a:r>
              <a:rPr lang="en-US" sz="2000" dirty="0" smtClean="0">
                <a:solidFill>
                  <a:schemeClr val="accent2">
                    <a:lumMod val="75000"/>
                  </a:schemeClr>
                </a:solidFill>
                <a:latin typeface="+mj-lt"/>
              </a:rPr>
              <a:t>How to setup security to hide any auditing constructs.</a:t>
            </a:r>
            <a:endParaRPr lang="en-US" sz="2400" dirty="0" smtClean="0">
              <a:solidFill>
                <a:schemeClr val="accent2">
                  <a:lumMod val="75000"/>
                </a:schemeClr>
              </a:solidFill>
              <a:latin typeface="+mj-lt"/>
            </a:endParaRPr>
          </a:p>
        </p:txBody>
      </p:sp>
    </p:spTree>
    <p:extLst>
      <p:ext uri="{BB962C8B-B14F-4D97-AF65-F5344CB8AC3E}">
        <p14:creationId xmlns:p14="http://schemas.microsoft.com/office/powerpoint/2010/main" val="4222057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Summary</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sz="1600" dirty="0">
                <a:solidFill>
                  <a:schemeClr val="accent2">
                    <a:lumMod val="75000"/>
                  </a:schemeClr>
                </a:solidFill>
                <a:latin typeface="+mj-lt"/>
              </a:rPr>
              <a:t>The </a:t>
            </a:r>
            <a:r>
              <a:rPr lang="en-US" sz="1600" dirty="0">
                <a:solidFill>
                  <a:srgbClr val="FF0000"/>
                </a:solidFill>
                <a:latin typeface="+mj-lt"/>
              </a:rPr>
              <a:t>same old techniques </a:t>
            </a:r>
            <a:r>
              <a:rPr lang="en-US" sz="1600" dirty="0">
                <a:solidFill>
                  <a:schemeClr val="accent2">
                    <a:lumMod val="75000"/>
                  </a:schemeClr>
                </a:solidFill>
                <a:latin typeface="+mj-lt"/>
              </a:rPr>
              <a:t>are being used to </a:t>
            </a:r>
            <a:r>
              <a:rPr lang="en-US" sz="1600" dirty="0" smtClean="0">
                <a:solidFill>
                  <a:schemeClr val="accent2">
                    <a:lumMod val="75000"/>
                  </a:schemeClr>
                </a:solidFill>
                <a:latin typeface="+mj-lt"/>
              </a:rPr>
              <a:t>solve problems in Azure.</a:t>
            </a:r>
            <a:endParaRPr lang="en-US" sz="1600" dirty="0">
              <a:solidFill>
                <a:schemeClr val="accent2">
                  <a:lumMod val="75000"/>
                </a:schemeClr>
              </a:solidFill>
              <a:latin typeface="+mj-lt"/>
            </a:endParaRPr>
          </a:p>
          <a:p>
            <a:pPr marL="342900" lvl="1" indent="0">
              <a:buNone/>
            </a:pPr>
            <a:endParaRPr lang="en-US" sz="1600" dirty="0">
              <a:solidFill>
                <a:schemeClr val="accent2">
                  <a:lumMod val="75000"/>
                </a:schemeClr>
              </a:solidFill>
              <a:latin typeface="+mj-lt"/>
            </a:endParaRPr>
          </a:p>
          <a:p>
            <a:pPr marL="342900" lvl="1" indent="0">
              <a:buNone/>
            </a:pPr>
            <a:r>
              <a:rPr lang="en-US" sz="1600" dirty="0" smtClean="0">
                <a:solidFill>
                  <a:schemeClr val="accent2">
                    <a:lumMod val="75000"/>
                  </a:schemeClr>
                </a:solidFill>
                <a:latin typeface="+mj-lt"/>
              </a:rPr>
              <a:t>Standard auditing can be enabled using PowerShell scripting.  This technology is based upon on premise SQL Server auditing.  The *.</a:t>
            </a:r>
            <a:r>
              <a:rPr lang="en-US" sz="1600" dirty="0" err="1" smtClean="0">
                <a:solidFill>
                  <a:schemeClr val="accent2">
                    <a:lumMod val="75000"/>
                  </a:schemeClr>
                </a:solidFill>
                <a:latin typeface="+mj-lt"/>
              </a:rPr>
              <a:t>xel</a:t>
            </a:r>
            <a:r>
              <a:rPr lang="en-US" sz="1600" dirty="0" smtClean="0">
                <a:solidFill>
                  <a:schemeClr val="accent2">
                    <a:lumMod val="75000"/>
                  </a:schemeClr>
                </a:solidFill>
                <a:latin typeface="+mj-lt"/>
              </a:rPr>
              <a:t> file is stored in azure blob storage and can be viewed in the portal.  This design pattern will satisfy basic auditing requirements.</a:t>
            </a:r>
            <a:endParaRPr lang="en-US" sz="1600" dirty="0">
              <a:solidFill>
                <a:schemeClr val="accent2">
                  <a:lumMod val="75000"/>
                </a:schemeClr>
              </a:solidFill>
              <a:latin typeface="+mj-lt"/>
            </a:endParaRPr>
          </a:p>
          <a:p>
            <a:pPr marL="342900" lvl="1" indent="0">
              <a:buNone/>
            </a:pPr>
            <a:endParaRPr lang="en-US" sz="1600" dirty="0">
              <a:solidFill>
                <a:schemeClr val="accent2">
                  <a:lumMod val="75000"/>
                </a:schemeClr>
              </a:solidFill>
              <a:latin typeface="+mj-lt"/>
            </a:endParaRPr>
          </a:p>
          <a:p>
            <a:pPr marL="342900" lvl="1" indent="0">
              <a:buNone/>
            </a:pPr>
            <a:r>
              <a:rPr lang="en-US" sz="1600" dirty="0" smtClean="0">
                <a:solidFill>
                  <a:schemeClr val="accent2">
                    <a:lumMod val="75000"/>
                  </a:schemeClr>
                </a:solidFill>
                <a:latin typeface="+mj-lt"/>
              </a:rPr>
              <a:t>Custom auditing can be designed and deployed using database objects and TSQL.  Table triggers can be used to audit and prevent changes.  Entries saved as XML records can be used to reverse unwanted actions.  However, data viewed by the users select statement can not be tracked.</a:t>
            </a:r>
          </a:p>
          <a:p>
            <a:pPr marL="342900" lvl="1" indent="0">
              <a:buNone/>
            </a:pPr>
            <a:endParaRPr lang="en-US" sz="1600" dirty="0">
              <a:solidFill>
                <a:schemeClr val="accent2">
                  <a:lumMod val="75000"/>
                </a:schemeClr>
              </a:solidFill>
              <a:latin typeface="+mj-lt"/>
            </a:endParaRPr>
          </a:p>
          <a:p>
            <a:pPr marL="342900" lvl="1" indent="0">
              <a:buNone/>
            </a:pPr>
            <a:r>
              <a:rPr lang="en-US" sz="1600" dirty="0" smtClean="0">
                <a:solidFill>
                  <a:schemeClr val="accent2">
                    <a:lumMod val="75000"/>
                  </a:schemeClr>
                </a:solidFill>
                <a:latin typeface="+mj-lt"/>
              </a:rPr>
              <a:t>If you truly need to record who viewed what, consider using custom stored procedures.</a:t>
            </a:r>
            <a:endParaRPr lang="en-US" sz="1600" dirty="0">
              <a:solidFill>
                <a:schemeClr val="accent2">
                  <a:lumMod val="75000"/>
                </a:schemeClr>
              </a:solidFill>
              <a:latin typeface="+mj-lt"/>
            </a:endParaRPr>
          </a:p>
        </p:txBody>
      </p:sp>
    </p:spTree>
    <p:extLst>
      <p:ext uri="{BB962C8B-B14F-4D97-AF65-F5344CB8AC3E}">
        <p14:creationId xmlns:p14="http://schemas.microsoft.com/office/powerpoint/2010/main" val="3637242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References</a:t>
            </a:r>
            <a:endParaRPr lang="en-US" dirty="0">
              <a:solidFill>
                <a:srgbClr val="0070C0"/>
              </a:solidFill>
            </a:endParaRPr>
          </a:p>
        </p:txBody>
      </p:sp>
      <p:sp>
        <p:nvSpPr>
          <p:cNvPr id="19" name="Content Placeholder 18"/>
          <p:cNvSpPr>
            <a:spLocks noGrp="1"/>
          </p:cNvSpPr>
          <p:nvPr>
            <p:ph idx="1"/>
          </p:nvPr>
        </p:nvSpPr>
        <p:spPr>
          <a:xfrm>
            <a:off x="190396" y="1066800"/>
            <a:ext cx="8108477" cy="3318163"/>
          </a:xfrm>
        </p:spPr>
        <p:txBody>
          <a:bodyPr>
            <a:noAutofit/>
          </a:bodyPr>
          <a:lstStyle/>
          <a:p>
            <a:pPr lvl="1"/>
            <a:r>
              <a:rPr lang="en-US" sz="1400" dirty="0" smtClean="0"/>
              <a:t>Auditing using blob storage</a:t>
            </a:r>
            <a:endParaRPr lang="en-US" sz="1400" dirty="0"/>
          </a:p>
          <a:p>
            <a:pPr marL="457200" lvl="1" indent="0">
              <a:buNone/>
            </a:pPr>
            <a:r>
              <a:rPr lang="en-US" sz="1400" dirty="0">
                <a:hlinkClick r:id="rId2"/>
              </a:rPr>
              <a:t>https://www.mssqltips.com/sqlservertip/5180/azure-sql-database-auditing-using-blob-storage</a:t>
            </a:r>
            <a:r>
              <a:rPr lang="en-US" sz="1400" dirty="0" smtClean="0">
                <a:hlinkClick r:id="rId2"/>
              </a:rPr>
              <a:t>/</a:t>
            </a:r>
            <a:endParaRPr lang="en-US" sz="1400" dirty="0" smtClean="0"/>
          </a:p>
          <a:p>
            <a:pPr marL="457200" lvl="1" indent="0">
              <a:buNone/>
            </a:pPr>
            <a:endParaRPr lang="en-US" sz="800" dirty="0" smtClean="0"/>
          </a:p>
          <a:p>
            <a:pPr lvl="1"/>
            <a:r>
              <a:rPr lang="en-US" sz="1400" dirty="0"/>
              <a:t>Auditing using </a:t>
            </a:r>
            <a:r>
              <a:rPr lang="en-US" sz="1400" dirty="0" smtClean="0"/>
              <a:t>table triggers</a:t>
            </a:r>
            <a:endParaRPr lang="en-US" sz="1400" dirty="0"/>
          </a:p>
          <a:p>
            <a:pPr marL="457200" lvl="1" indent="0">
              <a:buNone/>
            </a:pPr>
            <a:r>
              <a:rPr lang="en-US" sz="1400" dirty="0">
                <a:hlinkClick r:id="rId3"/>
              </a:rPr>
              <a:t>https://www.mssqltips.com/sqlservertip/5291/audit-and-prevent-unwanted-sql-server-table-changes</a:t>
            </a:r>
            <a:r>
              <a:rPr lang="en-US" sz="1400" dirty="0" smtClean="0">
                <a:hlinkClick r:id="rId3"/>
              </a:rPr>
              <a:t>/</a:t>
            </a:r>
            <a:endParaRPr lang="en-US" sz="1400" dirty="0" smtClean="0"/>
          </a:p>
          <a:p>
            <a:pPr marL="457200" lvl="1" indent="0">
              <a:buNone/>
            </a:pPr>
            <a:endParaRPr lang="en-US" sz="800" dirty="0"/>
          </a:p>
          <a:p>
            <a:pPr lvl="1"/>
            <a:r>
              <a:rPr lang="en-US" sz="1400" dirty="0" smtClean="0"/>
              <a:t>Create Trigger</a:t>
            </a:r>
            <a:endParaRPr lang="en-US" sz="1400" dirty="0"/>
          </a:p>
          <a:p>
            <a:pPr marL="457200" lvl="1" indent="0">
              <a:buNone/>
            </a:pPr>
            <a:r>
              <a:rPr lang="en-US" sz="1400" dirty="0">
                <a:hlinkClick r:id="rId4"/>
              </a:rPr>
              <a:t>https://</a:t>
            </a:r>
            <a:r>
              <a:rPr lang="en-US" sz="1400" dirty="0" smtClean="0">
                <a:hlinkClick r:id="rId4"/>
              </a:rPr>
              <a:t>docs.microsoft.com/en-us/sql/t-sql/statements/create-trigger-transact-sql?view=sql-server-2017</a:t>
            </a:r>
            <a:endParaRPr lang="en-US" sz="1400" dirty="0" smtClean="0"/>
          </a:p>
          <a:p>
            <a:pPr marL="457200" lvl="1" indent="0">
              <a:buNone/>
            </a:pPr>
            <a:endParaRPr lang="en-US" sz="800" dirty="0"/>
          </a:p>
          <a:p>
            <a:pPr lvl="1"/>
            <a:r>
              <a:rPr lang="en-US" sz="1400" dirty="0"/>
              <a:t>Azure Blob Storage </a:t>
            </a:r>
          </a:p>
          <a:p>
            <a:pPr marL="457200" lvl="1" indent="0">
              <a:buNone/>
            </a:pPr>
            <a:r>
              <a:rPr lang="en-US" sz="1400" dirty="0">
                <a:hlinkClick r:id="rId5"/>
              </a:rPr>
              <a:t>https://docs.microsoft.com/en-us/azure/storage/blobs/storage-blob-storage-tiers</a:t>
            </a:r>
            <a:endParaRPr lang="en-US" sz="1400" dirty="0"/>
          </a:p>
          <a:p>
            <a:pPr marL="457200" lvl="1" indent="0">
              <a:buNone/>
            </a:pPr>
            <a:endParaRPr lang="en-US" sz="1400" dirty="0" smtClean="0"/>
          </a:p>
          <a:p>
            <a:pPr marL="457200" lvl="1" indent="0">
              <a:buNone/>
            </a:pPr>
            <a:endParaRPr lang="en-US" sz="800" dirty="0"/>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22656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References (cont.)</a:t>
            </a:r>
            <a:endParaRPr lang="en-US" dirty="0">
              <a:solidFill>
                <a:srgbClr val="0070C0"/>
              </a:solidFill>
            </a:endParaRPr>
          </a:p>
        </p:txBody>
      </p:sp>
      <p:sp>
        <p:nvSpPr>
          <p:cNvPr id="19" name="Content Placeholder 18"/>
          <p:cNvSpPr>
            <a:spLocks noGrp="1"/>
          </p:cNvSpPr>
          <p:nvPr>
            <p:ph idx="1"/>
          </p:nvPr>
        </p:nvSpPr>
        <p:spPr>
          <a:xfrm>
            <a:off x="190396" y="1011382"/>
            <a:ext cx="8108477" cy="2854037"/>
          </a:xfrm>
        </p:spPr>
        <p:txBody>
          <a:bodyPr>
            <a:noAutofit/>
          </a:bodyPr>
          <a:lstStyle/>
          <a:p>
            <a:pPr lvl="1"/>
            <a:r>
              <a:rPr lang="en-US" sz="1400" dirty="0" smtClean="0"/>
              <a:t>SQL Server Audit</a:t>
            </a:r>
            <a:endParaRPr lang="en-US" sz="1400" dirty="0"/>
          </a:p>
          <a:p>
            <a:pPr marL="457200" lvl="1" indent="0">
              <a:buNone/>
            </a:pPr>
            <a:r>
              <a:rPr lang="en-US" sz="1400" dirty="0">
                <a:hlinkClick r:id="rId2"/>
              </a:rPr>
              <a:t>https://</a:t>
            </a:r>
            <a:r>
              <a:rPr lang="en-US" sz="1400" dirty="0" smtClean="0">
                <a:hlinkClick r:id="rId2"/>
              </a:rPr>
              <a:t>docs.microsoft.com/en-us/sql/relational-databases/security/auditing/sql-server-audit-database-engine?view=sql-server-2017</a:t>
            </a:r>
            <a:endParaRPr lang="en-US" sz="1400" dirty="0" smtClean="0"/>
          </a:p>
          <a:p>
            <a:pPr marL="457200" lvl="1" indent="0">
              <a:buNone/>
            </a:pPr>
            <a:endParaRPr lang="en-US" sz="1400" dirty="0" smtClean="0"/>
          </a:p>
          <a:p>
            <a:pPr lvl="1"/>
            <a:r>
              <a:rPr lang="en-US" sz="1400" dirty="0"/>
              <a:t>Audit Action Groups</a:t>
            </a:r>
          </a:p>
          <a:p>
            <a:pPr marL="457200" lvl="1" indent="0">
              <a:buNone/>
            </a:pPr>
            <a:r>
              <a:rPr lang="en-US" sz="1400" dirty="0">
                <a:hlinkClick r:id="rId3"/>
              </a:rPr>
              <a:t>https://docs.microsoft.com/en-us/sql/relational-databases/security/auditing/sql-server-audit-action-groups-and-actions?view=sql-server-2017</a:t>
            </a:r>
            <a:endParaRPr lang="en-US" sz="1400" dirty="0"/>
          </a:p>
          <a:p>
            <a:pPr marL="457200" lvl="1" indent="0">
              <a:buNone/>
            </a:pPr>
            <a:endParaRPr lang="en-US" sz="1400" dirty="0"/>
          </a:p>
          <a:p>
            <a:pPr lvl="1"/>
            <a:r>
              <a:rPr lang="en-US" sz="1400" dirty="0" smtClean="0"/>
              <a:t>PowerShell – Set Audit Policy</a:t>
            </a:r>
          </a:p>
          <a:p>
            <a:pPr marL="457200" lvl="1" indent="0">
              <a:buNone/>
            </a:pPr>
            <a:r>
              <a:rPr lang="en-US" sz="1400" dirty="0" smtClean="0">
                <a:hlinkClick r:id="rId4"/>
              </a:rPr>
              <a:t>https</a:t>
            </a:r>
            <a:r>
              <a:rPr lang="en-US" sz="1400" dirty="0">
                <a:hlinkClick r:id="rId4"/>
              </a:rPr>
              <a:t>://</a:t>
            </a:r>
            <a:r>
              <a:rPr lang="en-US" sz="1400" dirty="0" smtClean="0">
                <a:hlinkClick r:id="rId4"/>
              </a:rPr>
              <a:t>docs.microsoft.com/en-us/powershell/module/azurerm.sql/set-azurermsqldatabaseauditingpolicy?view=azurermps-6.0.0</a:t>
            </a:r>
            <a:endParaRPr lang="en-US" sz="1400" dirty="0" smtClean="0"/>
          </a:p>
          <a:p>
            <a:pPr marL="457200" lvl="1" indent="0">
              <a:buNone/>
            </a:pPr>
            <a:endParaRPr lang="en-US" sz="1400" dirty="0"/>
          </a:p>
          <a:p>
            <a:pPr marL="457200" lvl="1" indent="0">
              <a:buNone/>
            </a:pPr>
            <a:endParaRPr lang="en-US" sz="1400" dirty="0" smtClean="0"/>
          </a:p>
          <a:p>
            <a:pPr marL="457200" lvl="1" indent="0">
              <a:buNone/>
            </a:pPr>
            <a:endParaRPr lang="en-US" sz="1400" dirty="0" smtClean="0"/>
          </a:p>
          <a:p>
            <a:pPr marL="457200" lvl="1" indent="0">
              <a:buNone/>
            </a:pPr>
            <a:r>
              <a:rPr lang="en-US" sz="1400" dirty="0"/>
              <a:t/>
            </a:r>
            <a:br>
              <a:rPr lang="en-US" sz="1400" dirty="0"/>
            </a:br>
            <a:endParaRPr lang="en-US" sz="1400" dirty="0"/>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84482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Biography</a:t>
            </a:r>
            <a:endParaRPr lang="en-US" dirty="0">
              <a:solidFill>
                <a:srgbClr val="0070C0"/>
              </a:solidFill>
            </a:endParaRPr>
          </a:p>
        </p:txBody>
      </p:sp>
      <p:sp>
        <p:nvSpPr>
          <p:cNvPr id="19" name="Content Placeholder 18"/>
          <p:cNvSpPr>
            <a:spLocks noGrp="1"/>
          </p:cNvSpPr>
          <p:nvPr>
            <p:ph idx="1"/>
          </p:nvPr>
        </p:nvSpPr>
        <p:spPr>
          <a:xfrm>
            <a:off x="190396" y="1246908"/>
            <a:ext cx="8108477" cy="3138055"/>
          </a:xfrm>
        </p:spPr>
        <p:txBody>
          <a:bodyPr>
            <a:normAutofit fontScale="85000" lnSpcReduction="20000"/>
          </a:bodyPr>
          <a:lstStyle/>
          <a:p>
            <a:pPr marL="342900" lvl="1" indent="0">
              <a:buNone/>
            </a:pPr>
            <a:r>
              <a:rPr lang="en-US" dirty="0" smtClean="0">
                <a:latin typeface="+mj-lt"/>
              </a:rPr>
              <a:t>John </a:t>
            </a:r>
            <a:r>
              <a:rPr lang="en-US" dirty="0">
                <a:latin typeface="+mj-lt"/>
              </a:rPr>
              <a:t>Miner is a Data Architect at Blue Metal helping corporations solve their business needs with various data platform solutions. </a:t>
            </a:r>
            <a:br>
              <a:rPr lang="en-US" dirty="0">
                <a:latin typeface="+mj-lt"/>
              </a:rPr>
            </a:br>
            <a:r>
              <a:rPr lang="en-US" dirty="0">
                <a:latin typeface="+mj-lt"/>
              </a:rPr>
              <a:t/>
            </a:r>
            <a:br>
              <a:rPr lang="en-US" dirty="0">
                <a:latin typeface="+mj-lt"/>
              </a:rPr>
            </a:br>
            <a:r>
              <a:rPr lang="en-US" dirty="0">
                <a:latin typeface="+mj-lt"/>
              </a:rPr>
              <a:t>He has over twenty five years of data processing experience, and his architecture expertise encompasses all phases of the software project life cycle, including design, development, implementation, and maintenance of systems. </a:t>
            </a:r>
            <a:br>
              <a:rPr lang="en-US" dirty="0">
                <a:latin typeface="+mj-lt"/>
              </a:rPr>
            </a:br>
            <a:r>
              <a:rPr lang="en-US" dirty="0">
                <a:latin typeface="+mj-lt"/>
              </a:rPr>
              <a:t/>
            </a:r>
            <a:br>
              <a:rPr lang="en-US" dirty="0">
                <a:latin typeface="+mj-lt"/>
              </a:rPr>
            </a:br>
            <a:r>
              <a:rPr lang="en-US" dirty="0">
                <a:latin typeface="+mj-lt"/>
              </a:rPr>
              <a:t>His credentials include undergraduate and graduate degrees in Computer Science from the University of Rhode Island. He has also earned certificates from Microsoft for Database Administration (MCDBA), System Administration (MCSA) and Data Management &amp; Analytics (MCSE). </a:t>
            </a:r>
            <a:br>
              <a:rPr lang="en-US" dirty="0">
                <a:latin typeface="+mj-lt"/>
              </a:rPr>
            </a:br>
            <a:r>
              <a:rPr lang="en-US" dirty="0">
                <a:latin typeface="+mj-lt"/>
              </a:rPr>
              <a:t/>
            </a:r>
            <a:br>
              <a:rPr lang="en-US" dirty="0">
                <a:latin typeface="+mj-lt"/>
              </a:rPr>
            </a:br>
            <a:r>
              <a:rPr lang="en-US" dirty="0">
                <a:latin typeface="+mj-lt"/>
              </a:rPr>
              <a:t>Before joining Blue Metal, John won the Data Platform MVP award in 2014 and 2015 for his outstanding contributions to the SQL Server community. </a:t>
            </a:r>
            <a:br>
              <a:rPr lang="en-US" dirty="0">
                <a:latin typeface="+mj-lt"/>
              </a:rPr>
            </a:br>
            <a:r>
              <a:rPr lang="en-US" dirty="0">
                <a:latin typeface="+mj-lt"/>
              </a:rPr>
              <a:t/>
            </a:r>
            <a:br>
              <a:rPr lang="en-US" dirty="0">
                <a:latin typeface="+mj-lt"/>
              </a:rPr>
            </a:br>
            <a:r>
              <a:rPr lang="en-US" dirty="0">
                <a:latin typeface="+mj-lt"/>
              </a:rPr>
              <a:t>When he is not busy talking to local user groups or writing blog entries on new technology, he spends time with his wife and daughter enjoying outdoor activities. Some of John’s hobbies include wood working projects, crafting a good beer and playing a game of chess. </a:t>
            </a:r>
            <a:br>
              <a:rPr lang="en-US" dirty="0">
                <a:latin typeface="+mj-lt"/>
              </a:rPr>
            </a:br>
            <a:endParaRPr lang="en-US" dirty="0">
              <a:latin typeface="+mj-lt"/>
            </a:endParaRPr>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576404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Subtitle 2"/>
          <p:cNvSpPr>
            <a:spLocks noGrp="1"/>
          </p:cNvSpPr>
          <p:nvPr>
            <p:ph type="subTitle" idx="1"/>
          </p:nvPr>
        </p:nvSpPr>
        <p:spPr/>
        <p:txBody>
          <a:bodyPr/>
          <a:lstStyle/>
          <a:p>
            <a:r>
              <a:rPr lang="en-US"/>
              <a:t>We look forward to working with you to manage business today and transform the future</a:t>
            </a:r>
          </a:p>
        </p:txBody>
      </p:sp>
    </p:spTree>
    <p:extLst>
      <p:ext uri="{BB962C8B-B14F-4D97-AF65-F5344CB8AC3E}">
        <p14:creationId xmlns:p14="http://schemas.microsoft.com/office/powerpoint/2010/main" val="1354204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Business Problem</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marL="342900" lvl="1" indent="0">
              <a:buNone/>
            </a:pPr>
            <a:r>
              <a:rPr lang="en-US" sz="2000" dirty="0">
                <a:solidFill>
                  <a:schemeClr val="accent2">
                    <a:lumMod val="75000"/>
                  </a:schemeClr>
                </a:solidFill>
                <a:latin typeface="+mj-lt"/>
              </a:rPr>
              <a:t>The process of classifying a company into an industry segment has been around since the 1950’s.  Wikipedia has listed several popular taxonomies that are in current use.  </a:t>
            </a:r>
            <a:endParaRPr lang="en-US" sz="2000" dirty="0" smtClean="0">
              <a:solidFill>
                <a:schemeClr val="accent2">
                  <a:lumMod val="75000"/>
                </a:schemeClr>
              </a:solidFill>
              <a:latin typeface="+mj-lt"/>
            </a:endParaRP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Some </a:t>
            </a:r>
            <a:r>
              <a:rPr lang="en-US" sz="2000" dirty="0">
                <a:solidFill>
                  <a:schemeClr val="accent2">
                    <a:lumMod val="75000"/>
                  </a:schemeClr>
                </a:solidFill>
                <a:latin typeface="+mj-lt"/>
              </a:rPr>
              <a:t>industries are more regulated and have stricter compliance regulations than others.  </a:t>
            </a:r>
            <a:r>
              <a:rPr lang="en-US" sz="2000" dirty="0" smtClean="0">
                <a:solidFill>
                  <a:schemeClr val="accent2">
                    <a:lumMod val="75000"/>
                  </a:schemeClr>
                </a:solidFill>
                <a:latin typeface="+mj-lt"/>
              </a:rPr>
              <a:t>Two highly regulated industries are financial institutions and health care companies.</a:t>
            </a:r>
          </a:p>
          <a:p>
            <a:pPr marL="342900" lvl="1" indent="0">
              <a:buNone/>
            </a:pPr>
            <a:endParaRPr lang="en-US" sz="2000" dirty="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As </a:t>
            </a:r>
            <a:r>
              <a:rPr lang="en-US" sz="2000" dirty="0">
                <a:solidFill>
                  <a:schemeClr val="accent2">
                    <a:lumMod val="75000"/>
                  </a:schemeClr>
                </a:solidFill>
                <a:latin typeface="+mj-lt"/>
              </a:rPr>
              <a:t>a database administrator, how can we provide an audit trail to a compliance officer when a security issue has occurred?</a:t>
            </a:r>
          </a:p>
          <a:p>
            <a:pPr lvl="1"/>
            <a:endParaRPr lang="en-US" sz="2000" dirty="0" smtClean="0"/>
          </a:p>
        </p:txBody>
      </p:sp>
    </p:spTree>
    <p:extLst>
      <p:ext uri="{BB962C8B-B14F-4D97-AF65-F5344CB8AC3E}">
        <p14:creationId xmlns:p14="http://schemas.microsoft.com/office/powerpoint/2010/main" val="686698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Some coding knowledge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marL="342900" lvl="1" indent="0">
              <a:buNone/>
            </a:pPr>
            <a:r>
              <a:rPr lang="en-US" sz="2000" dirty="0" smtClean="0">
                <a:solidFill>
                  <a:schemeClr val="accent2">
                    <a:lumMod val="75000"/>
                  </a:schemeClr>
                </a:solidFill>
                <a:latin typeface="+mj-lt"/>
              </a:rPr>
              <a:t>I will be going over examples written in T-SQL and PowerShell.  A basic understanding of the Azure Portal is required.  I will not be offended if you leave my presentation now!</a:t>
            </a:r>
          </a:p>
          <a:p>
            <a:pPr marL="342900" lvl="1" indent="0">
              <a:buNone/>
            </a:pPr>
            <a:r>
              <a:rPr lang="en-US" sz="2000" dirty="0" smtClean="0">
                <a:solidFill>
                  <a:schemeClr val="accent2">
                    <a:lumMod val="75000"/>
                  </a:schemeClr>
                </a:solidFill>
                <a:latin typeface="+mj-lt"/>
              </a:rPr>
              <a:t>    </a:t>
            </a:r>
          </a:p>
          <a:p>
            <a:pPr lvl="1"/>
            <a:endParaRPr lang="en-US" sz="20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252" y="2324533"/>
            <a:ext cx="6076950" cy="1838325"/>
          </a:xfrm>
          <a:prstGeom prst="rect">
            <a:avLst/>
          </a:prstGeom>
        </p:spPr>
      </p:pic>
    </p:spTree>
    <p:extLst>
      <p:ext uri="{BB962C8B-B14F-4D97-AF65-F5344CB8AC3E}">
        <p14:creationId xmlns:p14="http://schemas.microsoft.com/office/powerpoint/2010/main" val="3463851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Presentation Overview</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buNone/>
            </a:pPr>
            <a:endParaRPr lang="en-US" dirty="0"/>
          </a:p>
          <a:p>
            <a:pPr lvl="1">
              <a:buNone/>
            </a:pPr>
            <a:endParaRPr lang="en-US" sz="4000" dirty="0" smtClean="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Enable standard auditing for batches.</a:t>
            </a:r>
            <a:endParaRPr lang="en-US" sz="8000" dirty="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Test standard auditing pattern 1.</a:t>
            </a:r>
            <a:br>
              <a:rPr lang="en-US" sz="8000" dirty="0" smtClean="0">
                <a:solidFill>
                  <a:schemeClr val="accent2">
                    <a:lumMod val="75000"/>
                  </a:schemeClr>
                </a:solidFill>
                <a:latin typeface="+mj-lt"/>
              </a:rPr>
            </a:br>
            <a:endParaRPr lang="en-US" sz="8000" dirty="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Create custom auditing using table triggers.</a:t>
            </a:r>
            <a:endParaRPr lang="en-US" sz="8000" dirty="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Test custom auditing pattern 2.</a:t>
            </a:r>
          </a:p>
          <a:p>
            <a:pPr marL="728663" lvl="1" indent="-385763">
              <a:buFont typeface="+mj-lt"/>
              <a:buAutoNum type="arabicPeriod"/>
            </a:pPr>
            <a:endParaRPr lang="en-US" sz="8000" dirty="0" smtClean="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Create custom auditing using database triggers.</a:t>
            </a:r>
          </a:p>
          <a:p>
            <a:pPr marL="728663" lvl="1" indent="-385763">
              <a:buFont typeface="+mj-lt"/>
              <a:buAutoNum type="arabicPeriod"/>
            </a:pPr>
            <a:r>
              <a:rPr lang="en-US" sz="8000" dirty="0" smtClean="0">
                <a:solidFill>
                  <a:schemeClr val="accent2">
                    <a:lumMod val="75000"/>
                  </a:schemeClr>
                </a:solidFill>
                <a:latin typeface="+mj-lt"/>
              </a:rPr>
              <a:t>Test custom auditing pattern 3.</a:t>
            </a:r>
          </a:p>
          <a:p>
            <a:pPr marL="728663" lvl="1" indent="-385763">
              <a:buFont typeface="+mj-lt"/>
              <a:buAutoNum type="arabicPeriod"/>
            </a:pPr>
            <a:endParaRPr lang="en-US" sz="8000" dirty="0">
              <a:solidFill>
                <a:schemeClr val="accent2">
                  <a:lumMod val="75000"/>
                </a:schemeClr>
              </a:solidFill>
              <a:latin typeface="+mj-lt"/>
            </a:endParaRPr>
          </a:p>
          <a:p>
            <a:pPr marL="728663" lvl="1" indent="-385763">
              <a:buFont typeface="+mj-lt"/>
              <a:buAutoNum type="arabicPeriod"/>
            </a:pPr>
            <a:r>
              <a:rPr lang="en-US" sz="8000" dirty="0" smtClean="0">
                <a:solidFill>
                  <a:schemeClr val="accent2">
                    <a:lumMod val="75000"/>
                  </a:schemeClr>
                </a:solidFill>
                <a:latin typeface="+mj-lt"/>
              </a:rPr>
              <a:t>Enable standard auditing for schema changes.</a:t>
            </a:r>
          </a:p>
          <a:p>
            <a:pPr marL="728663" lvl="1" indent="-385763">
              <a:buFont typeface="+mj-lt"/>
              <a:buAutoNum type="arabicPeriod"/>
            </a:pPr>
            <a:r>
              <a:rPr lang="en-US" sz="8000" dirty="0" smtClean="0">
                <a:solidFill>
                  <a:schemeClr val="accent2">
                    <a:lumMod val="75000"/>
                  </a:schemeClr>
                </a:solidFill>
                <a:latin typeface="+mj-lt"/>
              </a:rPr>
              <a:t>Test standard auditing pattern 4.</a:t>
            </a:r>
            <a:endParaRPr lang="en-US" sz="8000" dirty="0">
              <a:solidFill>
                <a:schemeClr val="accent2">
                  <a:lumMod val="75000"/>
                </a:schemeClr>
              </a:solidFill>
              <a:latin typeface="+mj-lt"/>
            </a:endParaRPr>
          </a:p>
          <a:p>
            <a:pPr lvl="1"/>
            <a:endParaRPr lang="en-US" dirty="0" smtClean="0"/>
          </a:p>
        </p:txBody>
      </p:sp>
    </p:spTree>
    <p:extLst>
      <p:ext uri="{BB962C8B-B14F-4D97-AF65-F5344CB8AC3E}">
        <p14:creationId xmlns:p14="http://schemas.microsoft.com/office/powerpoint/2010/main" val="2676113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Sample HIPPA database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Create </a:t>
            </a:r>
            <a:r>
              <a:rPr lang="en-US" sz="2000" dirty="0">
                <a:solidFill>
                  <a:schemeClr val="accent2">
                    <a:lumMod val="75000"/>
                  </a:schemeClr>
                </a:solidFill>
                <a:latin typeface="+mj-lt"/>
              </a:rPr>
              <a:t>a very simple database schema for a fictitious urgent care </a:t>
            </a:r>
            <a:r>
              <a:rPr lang="en-US" sz="2000" dirty="0" smtClean="0">
                <a:solidFill>
                  <a:schemeClr val="accent2">
                    <a:lumMod val="75000"/>
                  </a:schemeClr>
                </a:solidFill>
                <a:latin typeface="+mj-lt"/>
              </a:rPr>
              <a:t>center.</a:t>
            </a:r>
          </a:p>
          <a:p>
            <a:pPr lvl="1"/>
            <a:endParaRPr lang="en-US" sz="2000" dirty="0">
              <a:solidFill>
                <a:schemeClr val="accent2">
                  <a:lumMod val="75000"/>
                </a:schemeClr>
              </a:solidFill>
              <a:latin typeface="+mj-lt"/>
            </a:endParaRPr>
          </a:p>
          <a:p>
            <a:pPr lvl="1"/>
            <a:r>
              <a:rPr lang="en-US" sz="2000" dirty="0" smtClean="0">
                <a:solidFill>
                  <a:schemeClr val="accent2">
                    <a:lumMod val="75000"/>
                  </a:schemeClr>
                </a:solidFill>
                <a:latin typeface="+mj-lt"/>
              </a:rPr>
              <a:t>The database has three tables.  </a:t>
            </a:r>
            <a:r>
              <a:rPr lang="en-US" sz="2000" b="1" dirty="0" smtClean="0">
                <a:solidFill>
                  <a:srgbClr val="A02378"/>
                </a:solidFill>
                <a:latin typeface="+mj-lt"/>
              </a:rPr>
              <a:t>Patients</a:t>
            </a:r>
            <a:r>
              <a:rPr lang="en-US" sz="2000" b="1" dirty="0" smtClean="0">
                <a:solidFill>
                  <a:schemeClr val="accent2">
                    <a:lumMod val="75000"/>
                  </a:schemeClr>
                </a:solidFill>
                <a:latin typeface="+mj-lt"/>
              </a:rPr>
              <a:t> </a:t>
            </a:r>
            <a:r>
              <a:rPr lang="en-US" sz="2000" dirty="0" smtClean="0">
                <a:solidFill>
                  <a:schemeClr val="accent2">
                    <a:lumMod val="75000"/>
                  </a:schemeClr>
                </a:solidFill>
                <a:latin typeface="+mj-lt"/>
              </a:rPr>
              <a:t>who arrive at the clinic, </a:t>
            </a:r>
            <a:r>
              <a:rPr lang="en-US" sz="2000" b="1" dirty="0" smtClean="0">
                <a:solidFill>
                  <a:srgbClr val="A02378"/>
                </a:solidFill>
                <a:latin typeface="+mj-lt"/>
              </a:rPr>
              <a:t>doctors</a:t>
            </a:r>
            <a:r>
              <a:rPr lang="en-US" sz="2000" dirty="0" smtClean="0">
                <a:solidFill>
                  <a:schemeClr val="accent2">
                    <a:lumMod val="75000"/>
                  </a:schemeClr>
                </a:solidFill>
                <a:latin typeface="+mj-lt"/>
              </a:rPr>
              <a:t> who exam the patients and </a:t>
            </a:r>
            <a:r>
              <a:rPr lang="en-US" sz="2000" b="1" dirty="0" smtClean="0">
                <a:solidFill>
                  <a:srgbClr val="A02378"/>
                </a:solidFill>
                <a:latin typeface="+mj-lt"/>
              </a:rPr>
              <a:t>visit information</a:t>
            </a:r>
            <a:r>
              <a:rPr lang="en-US" sz="2000" b="1" dirty="0" smtClean="0">
                <a:solidFill>
                  <a:schemeClr val="accent2">
                    <a:lumMod val="75000"/>
                  </a:schemeClr>
                </a:solidFill>
                <a:latin typeface="+mj-lt"/>
              </a:rPr>
              <a:t> </a:t>
            </a:r>
            <a:r>
              <a:rPr lang="en-US" sz="2000" dirty="0" smtClean="0">
                <a:solidFill>
                  <a:schemeClr val="accent2">
                    <a:lumMod val="75000"/>
                  </a:schemeClr>
                </a:solidFill>
                <a:latin typeface="+mj-lt"/>
              </a:rPr>
              <a:t>which contains vitals and a overall diagnosis.</a:t>
            </a:r>
          </a:p>
          <a:p>
            <a:pPr lvl="1"/>
            <a:endParaRPr lang="en-US" sz="2000" dirty="0">
              <a:solidFill>
                <a:schemeClr val="accent2">
                  <a:lumMod val="75000"/>
                </a:schemeClr>
              </a:solidFill>
              <a:latin typeface="+mj-lt"/>
            </a:endParaRPr>
          </a:p>
          <a:p>
            <a:pPr lvl="1"/>
            <a:r>
              <a:rPr lang="en-US" sz="2000" dirty="0">
                <a:solidFill>
                  <a:schemeClr val="accent2">
                    <a:lumMod val="75000"/>
                  </a:schemeClr>
                </a:solidFill>
                <a:latin typeface="+mj-lt"/>
              </a:rPr>
              <a:t>I forgot to mention that the Human Resources department at this center is very bad at recruiting qualified doctors.  We have the top ten most evil doctors of all time on our payroll.  Now you know why the center is nick named “</a:t>
            </a:r>
            <a:r>
              <a:rPr lang="en-US" sz="2000" dirty="0">
                <a:solidFill>
                  <a:srgbClr val="A02378"/>
                </a:solidFill>
                <a:latin typeface="+mj-lt"/>
              </a:rPr>
              <a:t>The Last Stop</a:t>
            </a:r>
            <a:r>
              <a:rPr lang="en-US" sz="2000" dirty="0">
                <a:solidFill>
                  <a:schemeClr val="accent2">
                    <a:lumMod val="75000"/>
                  </a:schemeClr>
                </a:solidFill>
                <a:latin typeface="+mj-lt"/>
              </a:rPr>
              <a:t>”.</a:t>
            </a:r>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1 – </a:t>
            </a:r>
            <a:r>
              <a:rPr lang="en-US" sz="1200" b="1" dirty="0" smtClean="0">
                <a:solidFill>
                  <a:srgbClr val="00B050"/>
                </a:solidFill>
                <a:latin typeface="+mj-lt"/>
              </a:rPr>
              <a:t>Create the database</a:t>
            </a:r>
            <a:endParaRPr lang="en-US" sz="1200" b="1" dirty="0">
              <a:solidFill>
                <a:srgbClr val="00B050"/>
              </a:solidFill>
              <a:latin typeface="+mj-lt"/>
            </a:endParaRPr>
          </a:p>
        </p:txBody>
      </p:sp>
    </p:spTree>
    <p:extLst>
      <p:ext uri="{BB962C8B-B14F-4D97-AF65-F5344CB8AC3E}">
        <p14:creationId xmlns:p14="http://schemas.microsoft.com/office/powerpoint/2010/main" val="3446597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Standard Auditing (SA)</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dirty="0" smtClean="0">
                <a:solidFill>
                  <a:schemeClr val="accent2">
                    <a:lumMod val="75000"/>
                  </a:schemeClr>
                </a:solidFill>
                <a:latin typeface="+mj-lt"/>
              </a:rPr>
              <a:t>The first version of Azure SQL database auditing required the developer to save the log entries to a TABLE STORAGE account.</a:t>
            </a:r>
          </a:p>
          <a:p>
            <a:pPr lvl="1"/>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Within the last year or so, all auditing has been converted to use a general purpose </a:t>
            </a:r>
            <a:r>
              <a:rPr lang="en-US" b="1" dirty="0" smtClean="0">
                <a:solidFill>
                  <a:srgbClr val="C0167A"/>
                </a:solidFill>
                <a:latin typeface="+mj-lt"/>
              </a:rPr>
              <a:t>BLOB STORAGE </a:t>
            </a:r>
            <a:r>
              <a:rPr lang="en-US" dirty="0" smtClean="0">
                <a:solidFill>
                  <a:schemeClr val="accent2">
                    <a:lumMod val="75000"/>
                  </a:schemeClr>
                </a:solidFill>
                <a:latin typeface="+mj-lt"/>
              </a:rPr>
              <a:t>account.</a:t>
            </a:r>
          </a:p>
          <a:p>
            <a:pPr lvl="1"/>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The Azure Portal can be used to view the log entries; However, PowerShell is the only way to define which action group and actions are captured.</a:t>
            </a:r>
          </a:p>
          <a:p>
            <a:pPr lvl="1"/>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This technology is based upon </a:t>
            </a:r>
            <a:r>
              <a:rPr lang="en-US" b="1" dirty="0" smtClean="0">
                <a:solidFill>
                  <a:srgbClr val="C0167A"/>
                </a:solidFill>
                <a:latin typeface="+mj-lt"/>
              </a:rPr>
              <a:t>SQL AUDIT </a:t>
            </a:r>
            <a:r>
              <a:rPr lang="en-US" dirty="0" smtClean="0">
                <a:solidFill>
                  <a:schemeClr val="accent2">
                    <a:lumMod val="75000"/>
                  </a:schemeClr>
                </a:solidFill>
                <a:latin typeface="+mj-lt"/>
              </a:rPr>
              <a:t>which is available in the on premise version of the database engine.</a:t>
            </a:r>
            <a:endParaRPr lang="en-US" dirty="0" smtClean="0"/>
          </a:p>
          <a:p>
            <a:pPr lvl="1"/>
            <a:endParaRPr lang="en-US" dirty="0" smtClean="0"/>
          </a:p>
        </p:txBody>
      </p:sp>
    </p:spTree>
    <p:extLst>
      <p:ext uri="{BB962C8B-B14F-4D97-AF65-F5344CB8AC3E}">
        <p14:creationId xmlns:p14="http://schemas.microsoft.com/office/powerpoint/2010/main" val="3803666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Azure Storage Concepts</a:t>
            </a:r>
          </a:p>
        </p:txBody>
      </p:sp>
      <p:sp>
        <p:nvSpPr>
          <p:cNvPr id="19" name="Content Placeholder 18"/>
          <p:cNvSpPr>
            <a:spLocks noGrp="1"/>
          </p:cNvSpPr>
          <p:nvPr>
            <p:ph idx="1"/>
          </p:nvPr>
        </p:nvSpPr>
        <p:spPr>
          <a:xfrm>
            <a:off x="178228" y="951461"/>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Azure </a:t>
            </a:r>
            <a:r>
              <a:rPr lang="en-US" sz="2000" dirty="0">
                <a:solidFill>
                  <a:schemeClr val="accent2">
                    <a:lumMod val="75000"/>
                  </a:schemeClr>
                </a:solidFill>
                <a:latin typeface="+mj-lt"/>
              </a:rPr>
              <a:t>supplies the developer with many different storage concepts.  Today, we are going to focus on blob storage.</a:t>
            </a:r>
          </a:p>
          <a:p>
            <a:pPr lvl="1"/>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261" y="1888087"/>
            <a:ext cx="4388716" cy="2649356"/>
          </a:xfrm>
          <a:prstGeom prst="rect">
            <a:avLst/>
          </a:prstGeom>
        </p:spPr>
      </p:pic>
    </p:spTree>
    <p:extLst>
      <p:ext uri="{BB962C8B-B14F-4D97-AF65-F5344CB8AC3E}">
        <p14:creationId xmlns:p14="http://schemas.microsoft.com/office/powerpoint/2010/main" val="3183328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Azure Blob Storage</a:t>
            </a:r>
          </a:p>
        </p:txBody>
      </p:sp>
      <p:sp>
        <p:nvSpPr>
          <p:cNvPr id="19" name="Content Placeholder 18"/>
          <p:cNvSpPr>
            <a:spLocks noGrp="1"/>
          </p:cNvSpPr>
          <p:nvPr>
            <p:ph idx="1"/>
          </p:nvPr>
        </p:nvSpPr>
        <p:spPr>
          <a:xfrm>
            <a:off x="178228" y="930680"/>
            <a:ext cx="4428408" cy="3433502"/>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sz="2000" dirty="0">
                <a:solidFill>
                  <a:schemeClr val="accent2"/>
                </a:solidFill>
                <a:latin typeface="+mj-lt"/>
              </a:rPr>
              <a:t>There is an hierarchy of objects when dealing with storage.  A blob (file) resides in a container and a container resides in an storage account.  </a:t>
            </a:r>
            <a:endParaRPr lang="en-US" sz="2000" dirty="0" smtClean="0">
              <a:solidFill>
                <a:schemeClr val="accent2"/>
              </a:solidFill>
              <a:latin typeface="+mj-lt"/>
            </a:endParaRPr>
          </a:p>
          <a:p>
            <a:pPr marL="342900" lvl="1" indent="0">
              <a:buNone/>
            </a:pPr>
            <a:endParaRPr lang="en-US" sz="2000" dirty="0">
              <a:solidFill>
                <a:schemeClr val="accent2"/>
              </a:solidFill>
              <a:latin typeface="+mj-lt"/>
            </a:endParaRPr>
          </a:p>
          <a:p>
            <a:pPr marL="342900" lvl="1" indent="0">
              <a:buNone/>
            </a:pPr>
            <a:r>
              <a:rPr lang="en-US" sz="2000" dirty="0" smtClean="0">
                <a:solidFill>
                  <a:schemeClr val="accent2"/>
                </a:solidFill>
                <a:latin typeface="+mj-lt"/>
              </a:rPr>
              <a:t>Hot, cool and archive storage </a:t>
            </a:r>
            <a:r>
              <a:rPr lang="en-US" sz="2000" dirty="0">
                <a:solidFill>
                  <a:schemeClr val="accent2"/>
                </a:solidFill>
                <a:latin typeface="+mj-lt"/>
              </a:rPr>
              <a:t>tiers are now </a:t>
            </a:r>
            <a:r>
              <a:rPr lang="en-US" sz="2000" dirty="0" smtClean="0">
                <a:solidFill>
                  <a:schemeClr val="accent2"/>
                </a:solidFill>
                <a:latin typeface="+mj-lt"/>
              </a:rPr>
              <a:t>available</a:t>
            </a:r>
            <a:r>
              <a:rPr lang="en-US" sz="2000" dirty="0">
                <a:solidFill>
                  <a:schemeClr val="accent2"/>
                </a:solidFill>
                <a:latin typeface="+mj-lt"/>
              </a:rPr>
              <a:t> </a:t>
            </a:r>
            <a:r>
              <a:rPr lang="en-US" sz="2000" dirty="0" smtClean="0">
                <a:solidFill>
                  <a:schemeClr val="accent2"/>
                </a:solidFill>
                <a:latin typeface="+mj-lt"/>
              </a:rPr>
              <a:t>but standard blob auditing works only with the </a:t>
            </a:r>
            <a:r>
              <a:rPr lang="en-US" sz="2000" b="1" dirty="0" smtClean="0">
                <a:solidFill>
                  <a:srgbClr val="C0167A"/>
                </a:solidFill>
                <a:latin typeface="+mj-lt"/>
              </a:rPr>
              <a:t>general purpose </a:t>
            </a:r>
            <a:r>
              <a:rPr lang="en-US" sz="2000" dirty="0" smtClean="0">
                <a:solidFill>
                  <a:schemeClr val="accent2"/>
                </a:solidFill>
                <a:latin typeface="+mj-lt"/>
              </a:rPr>
              <a:t>tier.</a:t>
            </a:r>
            <a:endParaRPr lang="en-US" sz="2000" dirty="0">
              <a:solidFill>
                <a:schemeClr val="accent2"/>
              </a:solidFill>
              <a:latin typeface="+mj-lt"/>
            </a:endParaRPr>
          </a:p>
          <a:p>
            <a:pPr marL="1143000" lvl="2" indent="-228600" defTabSz="457200">
              <a:lnSpc>
                <a:spcPct val="100000"/>
              </a:lnSpc>
              <a:spcBef>
                <a:spcPct val="20000"/>
              </a:spcBef>
              <a:buFont typeface="Arial" panose="020B0604020202020204" pitchFamily="34" charset="0"/>
              <a:buChar char="•"/>
            </a:pPr>
            <a:endParaRPr lang="en-US" sz="2000" dirty="0">
              <a:latin typeface="Arial"/>
              <a:ea typeface="+mn-ea"/>
              <a:cs typeface="+mn-cs"/>
            </a:endParaRPr>
          </a:p>
          <a:p>
            <a:pPr lvl="1"/>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874" y="1191490"/>
            <a:ext cx="3901018" cy="2318470"/>
          </a:xfrm>
          <a:prstGeom prst="rect">
            <a:avLst/>
          </a:prstGeom>
        </p:spPr>
      </p:pic>
      <p:sp>
        <p:nvSpPr>
          <p:cNvPr id="6" name="Rectangle 5"/>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2 </a:t>
            </a:r>
            <a:r>
              <a:rPr lang="en-US" sz="1200" b="1" dirty="0">
                <a:solidFill>
                  <a:srgbClr val="00B050"/>
                </a:solidFill>
                <a:latin typeface="+mj-lt"/>
              </a:rPr>
              <a:t>– </a:t>
            </a:r>
            <a:r>
              <a:rPr lang="en-US" sz="1200" b="1" dirty="0" smtClean="0">
                <a:solidFill>
                  <a:srgbClr val="00B050"/>
                </a:solidFill>
                <a:latin typeface="+mj-lt"/>
              </a:rPr>
              <a:t>Enable default auditing</a:t>
            </a:r>
            <a:endParaRPr lang="en-US" sz="1200" b="1" dirty="0">
              <a:solidFill>
                <a:srgbClr val="00B050"/>
              </a:solidFill>
              <a:latin typeface="+mj-lt"/>
            </a:endParaRPr>
          </a:p>
        </p:txBody>
      </p:sp>
    </p:spTree>
    <p:extLst>
      <p:ext uri="{BB962C8B-B14F-4D97-AF65-F5344CB8AC3E}">
        <p14:creationId xmlns:p14="http://schemas.microsoft.com/office/powerpoint/2010/main" val="1723777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8" ma:contentTypeDescription="Create a new document." ma:contentTypeScope="" ma:versionID="ea1a9caa6a1f05bac7f079d421b26b17">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57dce3c273e105f997838dc350abe243"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4D7386-4AD8-4776-A45A-72D79AA604F5}">
  <ds:schemaRefs>
    <ds:schemaRef ds:uri="http://schemas.microsoft.com/sharepoint/v3/contenttype/forms"/>
  </ds:schemaRefs>
</ds:datastoreItem>
</file>

<file path=customXml/itemProps2.xml><?xml version="1.0" encoding="utf-8"?>
<ds:datastoreItem xmlns:ds="http://schemas.openxmlformats.org/officeDocument/2006/customXml" ds:itemID="{FEF0435C-EF93-495B-AD5F-27A9EB224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2c4b7055-2425-4510-9a7f-db214c5184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9139A-ECF3-432E-B522-53CDAF27833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8201248-332f-4b19-a564-5b53df1aa731"/>
    <ds:schemaRef ds:uri="http://purl.org/dc/terms/"/>
    <ds:schemaRef ds:uri="http://schemas.openxmlformats.org/package/2006/metadata/core-properties"/>
    <ds:schemaRef ds:uri="2c4b7055-2425-4510-9a7f-db214c51849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On-screen Show (16:9)</PresentationFormat>
  <Paragraphs>217</Paragraphs>
  <Slides>24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Verdana</vt:lpstr>
      <vt:lpstr>Wingdings</vt:lpstr>
      <vt:lpstr>Office Theme</vt:lpstr>
      <vt:lpstr>Custom Design</vt:lpstr>
      <vt:lpstr>Standard and Customer Auditing   Azure SQL Database</vt:lpstr>
      <vt:lpstr>Target Audience</vt:lpstr>
      <vt:lpstr>Business Problem</vt:lpstr>
      <vt:lpstr>Some coding knowledge</vt:lpstr>
      <vt:lpstr>Presentation Overview</vt:lpstr>
      <vt:lpstr>Sample HIPPA database</vt:lpstr>
      <vt:lpstr>Standard Auditing (SA)</vt:lpstr>
      <vt:lpstr>Azure Storage Concepts</vt:lpstr>
      <vt:lpstr>Azure Blob Storage</vt:lpstr>
      <vt:lpstr>Typical Auditing Concerns</vt:lpstr>
      <vt:lpstr>Batch Completed (SA) - Test</vt:lpstr>
      <vt:lpstr>Table Triggers</vt:lpstr>
      <vt:lpstr>Table Triggers (CA) - Test</vt:lpstr>
      <vt:lpstr>Sample AUTOS database</vt:lpstr>
      <vt:lpstr>Database Triggers</vt:lpstr>
      <vt:lpstr>Database Triggers (CA) - Test</vt:lpstr>
      <vt:lpstr>Schema Change Action (SA) - Test</vt:lpstr>
      <vt:lpstr>Missing Puzzle Piece</vt:lpstr>
      <vt:lpstr>!!  Warning Label  !!</vt:lpstr>
      <vt:lpstr>Summary</vt:lpstr>
      <vt:lpstr>References</vt:lpstr>
      <vt:lpstr>References (cont.)</vt:lpstr>
      <vt:lpstr>Biography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Business</dc:title>
  <cp:lastModifiedBy>Miner, John</cp:lastModifiedBy>
  <cp:revision>112</cp:revision>
  <dcterms:modified xsi:type="dcterms:W3CDTF">2018-05-19T02:46:08Z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